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17" r:id="rId1"/>
  </p:sldMasterIdLst>
  <p:notesMasterIdLst>
    <p:notesMasterId r:id="rId34"/>
  </p:notesMasterIdLst>
  <p:sldIdLst>
    <p:sldId id="256" r:id="rId2"/>
    <p:sldId id="257" r:id="rId3"/>
    <p:sldId id="268" r:id="rId4"/>
    <p:sldId id="259" r:id="rId5"/>
    <p:sldId id="258" r:id="rId6"/>
    <p:sldId id="260" r:id="rId7"/>
    <p:sldId id="261" r:id="rId8"/>
    <p:sldId id="262" r:id="rId9"/>
    <p:sldId id="263" r:id="rId10"/>
    <p:sldId id="269" r:id="rId11"/>
    <p:sldId id="276" r:id="rId12"/>
    <p:sldId id="264" r:id="rId13"/>
    <p:sldId id="266" r:id="rId14"/>
    <p:sldId id="270" r:id="rId15"/>
    <p:sldId id="271" r:id="rId16"/>
    <p:sldId id="265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2" r:id="rId25"/>
    <p:sldId id="281" r:id="rId26"/>
    <p:sldId id="280" r:id="rId27"/>
    <p:sldId id="283" r:id="rId28"/>
    <p:sldId id="284" r:id="rId29"/>
    <p:sldId id="285" r:id="rId30"/>
    <p:sldId id="287" r:id="rId31"/>
    <p:sldId id="286" r:id="rId32"/>
    <p:sldId id="288" r:id="rId33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752E0-0FA0-4AFB-A25B-E98B398073C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BCDA8-01DC-4CB0-AB2A-1281810A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2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BCDA8-01DC-4CB0-AB2A-1281810ACA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2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rrowheads="1"/>
          </p:cNvSpPr>
          <p:nvPr/>
        </p:nvSpPr>
        <p:spPr bwMode="auto">
          <a:xfrm>
            <a:off x="609600" y="16764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1"/>
            <a:ext cx="7772400" cy="154305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5FDA-FCF4-4B81-AE13-413683EEE468}" type="datetime1">
              <a:rPr lang="en-US" smtClean="0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F6CD-C168-42C0-AD34-8432ED0DA2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31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77724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9A33-2BF8-434B-8DE0-7522A57BD564}" type="datetime1">
              <a:rPr lang="en-US" smtClean="0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3DB2-FD58-4287-9B7A-7128C22912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70801-21AE-4CAF-9D1F-5EF5D62047E1}" type="datetime1">
              <a:rPr lang="en-US" smtClean="0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1292-28AE-461F-BD08-40FA1FC83E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1600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EF8C6-ED4D-4845-A98B-BDC47D771C06}" type="datetime1">
              <a:rPr lang="en-US" smtClean="0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8381-1AA4-463F-B3FF-2607979862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24BD-B426-404B-AFC2-80274C5914FF}" type="datetime1">
              <a:rPr lang="en-US" smtClean="0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9D4AA-0578-4BBE-A0FF-ABEEAFF1DD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39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D26A5-F06F-474C-A683-13C189920282}" type="datetime1">
              <a:rPr lang="en-US" smtClean="0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F5B9D-CD64-44B7-B628-19DF553D56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3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381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381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73A35-A4CF-4DAD-BD19-D4E7845EBAD1}" type="datetime1">
              <a:rPr lang="en-US" smtClean="0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A802F-17E8-477D-9FDC-63EAF596F5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22A5-05CF-43DB-90CB-4AD49D64FB5E}" type="datetime1">
              <a:rPr lang="en-US" smtClean="0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3D10-C4AD-4999-A4F3-2456BA54A9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C79C6-5CC1-4342-8D1D-B0931B7743B2}" type="datetime1">
              <a:rPr lang="en-US" smtClean="0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593BE-21C1-4AE8-97D3-28A12250F3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35100"/>
            <a:ext cx="25511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34D3-F666-4D51-B4F4-45B7DA779298}" type="datetime1">
              <a:rPr lang="en-US" smtClean="0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BE89-AA16-4037-B2EC-89174E4929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1268-1A62-4476-8854-5DF8FF2CA9C3}" type="datetime1">
              <a:rPr lang="en-US" smtClean="0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9935-F2C5-4A84-908F-BFC538AD4F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pic>
        <p:nvPicPr>
          <p:cNvPr id="1027" name="Picture 10" descr="scal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62600" y="0"/>
            <a:ext cx="35814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55663" y="1406525"/>
            <a:ext cx="7848600" cy="19050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356350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4E85C18-6BB7-4175-BE6C-7A4741C2FD74}" type="datetime1">
              <a:rPr lang="en-US" smtClean="0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287F925-5F70-4DA3-9F0D-CCBE1D455F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11" descr="presentation-sidebar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79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914400" y="228600"/>
            <a:ext cx="7848600" cy="46038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632619" y="521494"/>
            <a:ext cx="609600" cy="46038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393907" y="1113631"/>
            <a:ext cx="609600" cy="17463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loridacfo.com/floridapalm" TargetMode="External"/><Relationship Id="rId2" Type="http://schemas.openxmlformats.org/officeDocument/2006/relationships/hyperlink" Target="https://www.myfloridacfo.com/floridapal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yfloridacfo.com/sitefinity-images/florida-palm-libraries/poster-and-prints/design-schedule-print.png?sfvrsn=18475e6e_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yfloridacfo.com/docs-sf/florida-palm-libraries/business-processes-and-modules/flow-shape-key.pdf?sfvrsn=59f0685c_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yfloridacfo.com/HTML5/HTML5/ChartOfAccounts/story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885950"/>
            <a:ext cx="8153400" cy="1619250"/>
          </a:xfrm>
        </p:spPr>
        <p:txBody>
          <a:bodyPr/>
          <a:lstStyle/>
          <a:p>
            <a:pPr algn="ctr"/>
            <a:r>
              <a:rPr lang="en-US" sz="4000" cap="small" dirty="0">
                <a:solidFill>
                  <a:srgbClr val="3333FF"/>
                </a:solidFill>
              </a:rPr>
              <a:t>PALM Information Exchange Meeting</a:t>
            </a:r>
            <a:br>
              <a:rPr lang="en-US" sz="4000" cap="small" dirty="0">
                <a:solidFill>
                  <a:srgbClr val="3333FF"/>
                </a:solidFill>
              </a:rPr>
            </a:br>
            <a:r>
              <a:rPr lang="en-US" sz="4000" cap="small" dirty="0">
                <a:solidFill>
                  <a:srgbClr val="3333FF"/>
                </a:solidFill>
              </a:rPr>
              <a:t>at CCRC-Middle, Temple Terrace, FL</a:t>
            </a:r>
            <a:br>
              <a:rPr lang="en-US" sz="4000" cap="small" dirty="0">
                <a:solidFill>
                  <a:srgbClr val="3333FF"/>
                </a:solidFill>
              </a:rPr>
            </a:br>
            <a:r>
              <a:rPr lang="en-US" sz="4000" cap="small" dirty="0">
                <a:solidFill>
                  <a:srgbClr val="3333FF"/>
                </a:solidFill>
              </a:rPr>
              <a:t>January 24 and 25,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267200"/>
            <a:ext cx="6553200" cy="1828800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00B050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Welcome!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86E38-86B4-4720-ADC7-A551B285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172062"/>
            <a:ext cx="990600" cy="16828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66AB-52D3-4B00-97B1-4B799906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Roundtable #1</a:t>
            </a:r>
            <a:endParaRPr lang="en-US" sz="5000" cap="small" dirty="0">
              <a:solidFill>
                <a:srgbClr val="3333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8C719-F57C-420C-A626-D0361879F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114300" lvl="1" indent="0">
              <a:buNone/>
            </a:pPr>
            <a:r>
              <a:rPr lang="en-US" sz="4800" dirty="0"/>
              <a:t>Interactive discussion – How the JROs process information, from the receipt of invoices to vouchering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AC07E-46AB-46F1-81E0-64663439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259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66AB-52D3-4B00-97B1-4B799906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Roundtable #2</a:t>
            </a:r>
            <a:endParaRPr lang="en-US" sz="5000" cap="small" dirty="0">
              <a:solidFill>
                <a:srgbClr val="3333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8C719-F57C-420C-A626-D0361879F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772400" cy="4525963"/>
          </a:xfrm>
        </p:spPr>
        <p:txBody>
          <a:bodyPr/>
          <a:lstStyle/>
          <a:p>
            <a:pPr marL="114300" lvl="1" indent="0">
              <a:buNone/>
            </a:pPr>
            <a:r>
              <a:rPr lang="en-US" sz="4800" dirty="0"/>
              <a:t>Interactive discussion – Reports and Data </a:t>
            </a:r>
          </a:p>
          <a:p>
            <a:pPr marL="800100" lvl="1" indent="-685800"/>
            <a:r>
              <a:rPr lang="en-US" sz="4400" dirty="0"/>
              <a:t>What FLAIR Reports Used</a:t>
            </a:r>
          </a:p>
          <a:p>
            <a:pPr marL="800100" lvl="1" indent="-685800"/>
            <a:r>
              <a:rPr lang="en-US" sz="4400" dirty="0"/>
              <a:t>What data is received/used</a:t>
            </a:r>
          </a:p>
          <a:p>
            <a:pPr marL="800100" lvl="1" indent="-685800"/>
            <a:r>
              <a:rPr lang="en-US" sz="4400" dirty="0"/>
              <a:t>What’s generated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AC07E-46AB-46F1-81E0-64663439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141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66AB-52D3-4B00-97B1-4B799906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PALM website</a:t>
            </a:r>
            <a:endParaRPr lang="en-US" sz="5400" cap="small" dirty="0">
              <a:solidFill>
                <a:srgbClr val="3333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8C719-F57C-420C-A626-D0361879F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>
                <a:hlinkClick r:id="rId2"/>
              </a:rPr>
              <a:t>Access the website</a:t>
            </a:r>
          </a:p>
          <a:p>
            <a:pPr lvl="1"/>
            <a:r>
              <a:rPr lang="en-US" sz="4800" dirty="0">
                <a:hlinkClick r:id="rId2"/>
              </a:rPr>
              <a:t>Home (myfloridacfo.com)</a:t>
            </a:r>
            <a:r>
              <a:rPr lang="en-US" sz="4800" dirty="0"/>
              <a:t> or </a:t>
            </a:r>
          </a:p>
          <a:p>
            <a:pPr lvl="1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www.myfloridacfo.com/floridapalm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AC07E-46AB-46F1-81E0-64663439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348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A41D3-C6C6-441D-843B-D6B5F50E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PALM website</a:t>
            </a:r>
            <a:endParaRPr lang="en-US" sz="5400" cap="small" dirty="0">
              <a:solidFill>
                <a:srgbClr val="3333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29734-2F56-4A5C-8AA6-710D43B3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ADA062F-CEA5-40E9-95D7-7E8A21487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9088"/>
            <a:ext cx="7848600" cy="47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14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294D-0D4A-4BFE-BB28-2DB438EB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cap="small" dirty="0">
                <a:solidFill>
                  <a:srgbClr val="3333FF"/>
                </a:solidFill>
              </a:rPr>
              <a:t>Readiness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7975D-190D-48B4-AF5C-0CEABE8A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E5DA6710-582B-48C9-B59B-72695B9B4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9" y="1475280"/>
            <a:ext cx="7273031" cy="4940457"/>
          </a:xfrm>
        </p:spPr>
      </p:pic>
    </p:spTree>
    <p:extLst>
      <p:ext uri="{BB962C8B-B14F-4D97-AF65-F5344CB8AC3E}">
        <p14:creationId xmlns:p14="http://schemas.microsoft.com/office/powerpoint/2010/main" val="219680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294D-0D4A-4BFE-BB28-2DB438EB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7975D-190D-48B4-AF5C-0CEABE8A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95E7F4-D626-407B-84C4-01D9A84C8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198" y="1676400"/>
            <a:ext cx="7848600" cy="4086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D32849-34CE-454E-ADD8-6D41BADD1ED6}"/>
              </a:ext>
            </a:extLst>
          </p:cNvPr>
          <p:cNvSpPr txBox="1"/>
          <p:nvPr/>
        </p:nvSpPr>
        <p:spPr>
          <a:xfrm>
            <a:off x="1905000" y="418015"/>
            <a:ext cx="562833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cap="small" dirty="0">
                <a:solidFill>
                  <a:srgbClr val="3333FF"/>
                </a:solidFill>
              </a:rPr>
              <a:t>Readiness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06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294D-0D4A-4BFE-BB28-2DB438EB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7975D-190D-48B4-AF5C-0CEABE8A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32849-34CE-454E-ADD8-6D41BADD1ED6}"/>
              </a:ext>
            </a:extLst>
          </p:cNvPr>
          <p:cNvSpPr txBox="1"/>
          <p:nvPr/>
        </p:nvSpPr>
        <p:spPr>
          <a:xfrm>
            <a:off x="1431649" y="136525"/>
            <a:ext cx="704577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small" dirty="0">
                <a:solidFill>
                  <a:srgbClr val="3333FF"/>
                </a:solidFill>
              </a:rPr>
              <a:t>Implementation Timeline - </a:t>
            </a:r>
          </a:p>
          <a:p>
            <a:r>
              <a:rPr lang="en-US" sz="4400" b="1" cap="small" dirty="0">
                <a:solidFill>
                  <a:srgbClr val="3333FF"/>
                </a:solidFill>
              </a:rPr>
              <a:t>PALM team and Agencies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9236066-30A0-4A9E-AEC0-5B6CF349E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99" y="1524000"/>
            <a:ext cx="9073209" cy="512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61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294D-0D4A-4BFE-BB28-2DB438EB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7975D-190D-48B4-AF5C-0CEABE8A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32849-34CE-454E-ADD8-6D41BADD1ED6}"/>
              </a:ext>
            </a:extLst>
          </p:cNvPr>
          <p:cNvSpPr txBox="1"/>
          <p:nvPr/>
        </p:nvSpPr>
        <p:spPr>
          <a:xfrm>
            <a:off x="1981200" y="152400"/>
            <a:ext cx="580800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cap="small" dirty="0">
                <a:solidFill>
                  <a:srgbClr val="3333FF"/>
                </a:solidFill>
              </a:rPr>
              <a:t>Design Segments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2B2DF-15A8-40AE-96E3-9C9E7F85170D}"/>
              </a:ext>
            </a:extLst>
          </p:cNvPr>
          <p:cNvSpPr txBox="1"/>
          <p:nvPr/>
        </p:nvSpPr>
        <p:spPr>
          <a:xfrm>
            <a:off x="856715" y="6291590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66FF"/>
                </a:solidFill>
                <a:hlinkClick r:id="rId2"/>
              </a:rPr>
              <a:t>LINK</a:t>
            </a:r>
            <a:endParaRPr lang="en-US" sz="1100" b="1" dirty="0">
              <a:solidFill>
                <a:srgbClr val="0066FF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1E8CAF-E808-40CD-9B37-C64ED6FAA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6581" y="1033790"/>
            <a:ext cx="7761219" cy="568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03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294D-0D4A-4BFE-BB28-2DB438EB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7975D-190D-48B4-AF5C-0CEABE8A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32849-34CE-454E-ADD8-6D41BADD1ED6}"/>
              </a:ext>
            </a:extLst>
          </p:cNvPr>
          <p:cNvSpPr txBox="1"/>
          <p:nvPr/>
        </p:nvSpPr>
        <p:spPr>
          <a:xfrm>
            <a:off x="1524000" y="76200"/>
            <a:ext cx="685957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cap="small" dirty="0">
                <a:solidFill>
                  <a:srgbClr val="3333FF"/>
                </a:solidFill>
              </a:rPr>
              <a:t>Business Processes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211FD0-4E0C-47E3-B5DE-8A904032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09ED5-856D-4880-AD86-8C536413D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76885"/>
            <a:ext cx="8382000" cy="57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294D-0D4A-4BFE-BB28-2DB438EB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7975D-190D-48B4-AF5C-0CEABE8A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32849-34CE-454E-ADD8-6D41BADD1ED6}"/>
              </a:ext>
            </a:extLst>
          </p:cNvPr>
          <p:cNvSpPr txBox="1"/>
          <p:nvPr/>
        </p:nvSpPr>
        <p:spPr>
          <a:xfrm>
            <a:off x="1524000" y="76200"/>
            <a:ext cx="685957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cap="small" dirty="0">
                <a:solidFill>
                  <a:srgbClr val="3333FF"/>
                </a:solidFill>
              </a:rPr>
              <a:t>Business Processes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5427BB-38C5-4066-8D4F-DDB17F2B0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041051"/>
            <a:ext cx="8991600" cy="4703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FE7EBC-F522-4C60-9057-289EED48278E}"/>
              </a:ext>
            </a:extLst>
          </p:cNvPr>
          <p:cNvSpPr txBox="1"/>
          <p:nvPr/>
        </p:nvSpPr>
        <p:spPr>
          <a:xfrm>
            <a:off x="1143000" y="633435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hlinkClick r:id="rId3"/>
              </a:rPr>
              <a:t>FLOW SHAPE KEY</a:t>
            </a:r>
            <a:endParaRPr lang="en-US" sz="1400" dirty="0">
              <a:solidFill>
                <a:srgbClr val="0066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A831A-B28F-4881-BA60-52DDBE7CC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" y="856403"/>
            <a:ext cx="9144000" cy="1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5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92587-2FB8-428C-9B62-6D6D7F6B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Launching in 1 Year, </a:t>
            </a:r>
            <a:br>
              <a:rPr lang="en-US" sz="400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Months and 13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8D567-EF7D-4C48-86D5-5838E254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7524B7-44BD-4E0C-8656-9F576B663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1"/>
            <a:ext cx="8111234" cy="40386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A083BFC-8C5D-412F-BAC8-1C53C2161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57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294D-0D4A-4BFE-BB28-2DB438EB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7975D-190D-48B4-AF5C-0CEABE8A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32849-34CE-454E-ADD8-6D41BADD1ED6}"/>
              </a:ext>
            </a:extLst>
          </p:cNvPr>
          <p:cNvSpPr txBox="1"/>
          <p:nvPr/>
        </p:nvSpPr>
        <p:spPr>
          <a:xfrm>
            <a:off x="1649702" y="388104"/>
            <a:ext cx="685957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cap="small" dirty="0">
                <a:solidFill>
                  <a:srgbClr val="3333FF"/>
                </a:solidFill>
              </a:rPr>
              <a:t>Business Processes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2AE888-EC69-4EF5-B1DD-3F9128CD8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646" y="1219200"/>
            <a:ext cx="5615354" cy="563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87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66AB-52D3-4B00-97B1-4B799906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Roundtable #3</a:t>
            </a:r>
            <a:endParaRPr lang="en-US" sz="5000" cap="small" dirty="0">
              <a:solidFill>
                <a:srgbClr val="3333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8C719-F57C-420C-A626-D0361879F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4525963"/>
          </a:xfrm>
        </p:spPr>
        <p:txBody>
          <a:bodyPr/>
          <a:lstStyle/>
          <a:p>
            <a:pPr marL="114300" lvl="1" indent="0">
              <a:spcBef>
                <a:spcPts val="0"/>
              </a:spcBef>
              <a:buNone/>
            </a:pPr>
            <a:r>
              <a:rPr lang="en-US" sz="4800" dirty="0"/>
              <a:t>Interactive discussion – Accounting Data Elements </a:t>
            </a:r>
          </a:p>
          <a:p>
            <a:pPr marL="800100" lvl="1" indent="-685800">
              <a:spcBef>
                <a:spcPts val="0"/>
              </a:spcBef>
            </a:pPr>
            <a:r>
              <a:rPr lang="en-US" sz="4400" dirty="0" err="1"/>
              <a:t>Chartfields</a:t>
            </a:r>
            <a:endParaRPr lang="en-US" sz="4400" dirty="0"/>
          </a:p>
          <a:p>
            <a:pPr marL="800100" lvl="1" indent="-685800">
              <a:spcBef>
                <a:spcPts val="0"/>
              </a:spcBef>
            </a:pPr>
            <a:r>
              <a:rPr lang="en-US" sz="4400" dirty="0"/>
              <a:t>Fund IDs</a:t>
            </a:r>
          </a:p>
          <a:p>
            <a:pPr marL="800100" lvl="1" indent="-685800">
              <a:spcBef>
                <a:spcPts val="0"/>
              </a:spcBef>
            </a:pPr>
            <a:r>
              <a:rPr lang="en-US" sz="4400" dirty="0"/>
              <a:t>Revenue &amp; Expense</a:t>
            </a:r>
          </a:p>
          <a:p>
            <a:pPr marL="800100" lvl="1" indent="-685800">
              <a:spcBef>
                <a:spcPts val="0"/>
              </a:spcBef>
            </a:pPr>
            <a:r>
              <a:rPr lang="en-US" sz="4400" dirty="0"/>
              <a:t>ORGS</a:t>
            </a:r>
          </a:p>
          <a:p>
            <a:pPr marL="800100" lvl="1" indent="-685800">
              <a:spcBef>
                <a:spcPts val="0"/>
              </a:spcBef>
            </a:pPr>
            <a:r>
              <a:rPr lang="en-US" sz="4400" dirty="0"/>
              <a:t>Tracking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AC07E-46AB-46F1-81E0-64663439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5442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5491-7FBD-4F6F-A9E9-318641EB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ChartFields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E8F8B-5D9A-4825-B188-81838CBBF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34A2A-E212-47A5-8A0A-1C682C6F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FF6F28-0C81-41CB-B843-1A8476B97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7467600" cy="46021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EA9EBA-8008-42E9-8554-C47AF6CF148D}"/>
              </a:ext>
            </a:extLst>
          </p:cNvPr>
          <p:cNvSpPr txBox="1"/>
          <p:nvPr/>
        </p:nvSpPr>
        <p:spPr>
          <a:xfrm>
            <a:off x="1600200" y="6245423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Interactive COA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8926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5491-7FBD-4F6F-A9E9-318641EB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1143000"/>
          </a:xfrm>
        </p:spPr>
        <p:txBody>
          <a:bodyPr/>
          <a:lstStyle/>
          <a:p>
            <a: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</a:t>
            </a:r>
            <a:r>
              <a:rPr lang="en-US" cap="small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ChartField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34A2A-E212-47A5-8A0A-1C682C6F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FBEAF3-44D6-4648-BEE9-5114348D1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F6FF89-30C3-4A19-8388-19955C523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7990417" cy="59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91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5491-7FBD-4F6F-A9E9-318641EB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Tree </a:t>
            </a:r>
            <a:r>
              <a:rPr lang="en-US" cap="small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ChartField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34A2A-E212-47A5-8A0A-1C682C6F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AE562-CC0A-441B-BCB1-74FC97F78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7800"/>
            <a:ext cx="76962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Account Type Groupings numbers are similar to the FLAIR GL groupings.</a:t>
            </a:r>
          </a:p>
          <a:p>
            <a:pPr>
              <a:spcBef>
                <a:spcPts val="0"/>
              </a:spcBef>
            </a:pPr>
            <a:r>
              <a:rPr lang="en-US" dirty="0"/>
              <a:t>All JTs will occur completely separate from the Disbursements Module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D8DEA2-D022-4A1E-A904-E42D078AB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3581400"/>
            <a:ext cx="7772401" cy="31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91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5491-7FBD-4F6F-A9E9-318641EB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</a:t>
            </a:r>
            <a:r>
              <a:rPr lang="en-US" cap="small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ChartField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34A2A-E212-47A5-8A0A-1C682C6F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46722A9-3541-4674-AE2C-885100AD6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F4159C-642F-452F-9CE5-00542F7D7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8174708" cy="475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74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5491-7FBD-4F6F-A9E9-318641EB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1143000"/>
          </a:xfrm>
        </p:spPr>
        <p:txBody>
          <a:bodyPr/>
          <a:lstStyle/>
          <a:p>
            <a: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</a:t>
            </a:r>
            <a:r>
              <a:rPr lang="en-US" cap="small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ChartField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34A2A-E212-47A5-8A0A-1C682C6F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9FF8A0E-75EB-4194-B1EB-8219B1940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075526"/>
            <a:ext cx="5638800" cy="570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7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5491-7FBD-4F6F-A9E9-318641EB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</a:t>
            </a:r>
            <a:r>
              <a:rPr lang="en-US" cap="small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ChartField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34A2A-E212-47A5-8A0A-1C682C6F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85B08-5843-490C-B37C-146A90672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 </a:t>
            </a:r>
            <a:r>
              <a:rPr lang="en-US" dirty="0" err="1"/>
              <a:t>ChartField</a:t>
            </a:r>
            <a:r>
              <a:rPr lang="en-US" dirty="0"/>
              <a:t> tracks information according to a structural breakdown (i.e., division, bureau, section) or operating unit of the agency.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C1698E-C547-47E8-A49F-4B1C137E9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867284"/>
            <a:ext cx="72580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46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5491-7FBD-4F6F-A9E9-318641EB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</a:t>
            </a:r>
            <a:r>
              <a:rPr lang="en-US" cap="small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ChartField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34A2A-E212-47A5-8A0A-1C682C6F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01E4F6-2512-4608-BF79-E670FD39C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JAC’s Account Code worksheet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C0C5DA-02CD-46EA-93E9-185F070B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15" y="2500108"/>
            <a:ext cx="8932285" cy="321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79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5491-7FBD-4F6F-A9E9-318641EB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</a:t>
            </a:r>
            <a:r>
              <a:rPr lang="en-US" cap="small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ChartField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34A2A-E212-47A5-8A0A-1C682C6F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6ED7910-7CAA-4C63-9F70-ABE76520EBBF}"/>
              </a:ext>
            </a:extLst>
          </p:cNvPr>
          <p:cNvSpPr txBox="1">
            <a:spLocks/>
          </p:cNvSpPr>
          <p:nvPr/>
        </p:nvSpPr>
        <p:spPr bwMode="auto">
          <a:xfrm>
            <a:off x="990600" y="1600201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 of JAC’s PALM Account Code worksheet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A1D7C8-44BB-4991-B899-7A7685B4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849564"/>
            <a:ext cx="8915400" cy="31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0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92587-2FB8-428C-9B62-6D6D7F6B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PALM</a:t>
            </a:r>
            <a:b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lanning, </a:t>
            </a:r>
            <a:r>
              <a:rPr lang="en-US" sz="240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ccounting and </a:t>
            </a:r>
            <a:r>
              <a:rPr lang="en-US" sz="240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edger </a:t>
            </a:r>
            <a:r>
              <a:rPr lang="en-US" sz="240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EC5C9-1B4F-4A03-B32C-B8F4882D3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/>
              <a:t>What we know about PALM today</a:t>
            </a:r>
          </a:p>
          <a:p>
            <a:pPr marL="0" indent="0" algn="ctr">
              <a:buNone/>
            </a:pPr>
            <a:r>
              <a:rPr lang="en-US" sz="5400" dirty="0"/>
              <a:t>But first…..</a:t>
            </a:r>
          </a:p>
          <a:p>
            <a:endParaRPr lang="en-US" sz="5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8D567-EF7D-4C48-86D5-5838E254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4118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5491-7FBD-4F6F-A9E9-318641EB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</a:t>
            </a:r>
            <a:r>
              <a:rPr lang="en-US" cap="small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ChartField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34A2A-E212-47A5-8A0A-1C682C6F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6ED7910-7CAA-4C63-9F70-ABE76520EBBF}"/>
              </a:ext>
            </a:extLst>
          </p:cNvPr>
          <p:cNvSpPr txBox="1">
            <a:spLocks/>
          </p:cNvSpPr>
          <p:nvPr/>
        </p:nvSpPr>
        <p:spPr bwMode="auto">
          <a:xfrm>
            <a:off x="990600" y="14478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FLAIR, revenue OBJs identify the counties that send the SAs certain revenue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90957-1860-4AA6-9420-11A3B9A59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477146"/>
            <a:ext cx="5111366" cy="41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08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5491-7FBD-4F6F-A9E9-318641EB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</a:t>
            </a:r>
            <a:r>
              <a:rPr lang="en-US" cap="small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ChartField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34A2A-E212-47A5-8A0A-1C682C6F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6ED7910-7CAA-4C63-9F70-ABE76520EBBF}"/>
              </a:ext>
            </a:extLst>
          </p:cNvPr>
          <p:cNvSpPr txBox="1">
            <a:spLocks/>
          </p:cNvSpPr>
          <p:nvPr/>
        </p:nvSpPr>
        <p:spPr bwMode="auto">
          <a:xfrm>
            <a:off x="990600" y="1371600"/>
            <a:ext cx="78486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Those OBJs are gone in PALM</a:t>
            </a:r>
          </a:p>
          <a:p>
            <a:pPr>
              <a:spcBef>
                <a:spcPts val="0"/>
              </a:spcBef>
            </a:pPr>
            <a:r>
              <a:rPr lang="en-US" dirty="0"/>
              <a:t>Do you want this info in PALM?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Of the 3 SAs - only SA6 has more than 1 county</a:t>
            </a:r>
          </a:p>
          <a:p>
            <a:pPr lvl="2">
              <a:spcBef>
                <a:spcPts val="0"/>
              </a:spcBef>
            </a:pPr>
            <a:r>
              <a:rPr lang="en-US" dirty="0"/>
              <a:t>Only 5 circuits have only 1 county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For PALM we can created an ORG for each county like Pasco 50-06-51-000-0 and Pinellas 50-06-52-000-1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These ORGs can be used for just revenue, if desired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CCRCM – do you have a need for more than 1 ORG?</a:t>
            </a:r>
          </a:p>
        </p:txBody>
      </p:sp>
    </p:spTree>
    <p:extLst>
      <p:ext uri="{BB962C8B-B14F-4D97-AF65-F5344CB8AC3E}">
        <p14:creationId xmlns:p14="http://schemas.microsoft.com/office/powerpoint/2010/main" val="745978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5491-7FBD-4F6F-A9E9-318641EB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</a:t>
            </a:r>
            <a:r>
              <a:rPr lang="en-US" cap="small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ChartField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34A2A-E212-47A5-8A0A-1C682C6F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6ED7910-7CAA-4C63-9F70-ABE76520EBBF}"/>
              </a:ext>
            </a:extLst>
          </p:cNvPr>
          <p:cNvSpPr txBox="1">
            <a:spLocks/>
          </p:cNvSpPr>
          <p:nvPr/>
        </p:nvSpPr>
        <p:spPr bwMode="auto">
          <a:xfrm>
            <a:off x="990600" y="1600200"/>
            <a:ext cx="76962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field was created just for this wave of implementation in PALM</a:t>
            </a:r>
          </a:p>
          <a:p>
            <a:r>
              <a:rPr lang="en-US" dirty="0"/>
              <a:t>It’s a temporary field until the full Project functionality is available</a:t>
            </a:r>
          </a:p>
          <a:p>
            <a:pPr lvl="1"/>
            <a:r>
              <a:rPr lang="en-US" dirty="0"/>
              <a:t>The Project field is available.</a:t>
            </a:r>
          </a:p>
          <a:p>
            <a:pPr lvl="1"/>
            <a:r>
              <a:rPr lang="en-US" dirty="0"/>
              <a:t>The Optional Services wave will be completed after Go Live that will greatly increase Project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21198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9AB9E-15FE-44CE-A3E9-F5375120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- </a:t>
            </a:r>
            <a:r>
              <a:rPr lang="en-US" sz="5400" i="1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caveats</a:t>
            </a:r>
            <a:endParaRPr lang="en-US" sz="5400" cap="small" dirty="0">
              <a:solidFill>
                <a:srgbClr val="3333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6D7E-6ECD-4C55-879E-E63E477A9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current knowledge is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limited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attended numerous workshops but have only seen sample screen shots of most modules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a list of anticipated reports; we have seen a few samples but no actual reports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learn more almost every day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2069D-BB51-41D3-BC2B-F17A345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788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A1CB-597E-43E9-A539-B469283B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do know</a:t>
            </a:r>
            <a:endParaRPr lang="en-US" sz="5400" cap="small" dirty="0">
              <a:solidFill>
                <a:srgbClr val="3333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3695E-4CF6-4769-B67B-DE78D8AD3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PALM Go-Live date is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01-06-2026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receive focused snips of information at various workshops.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158 tasks assigned to us and another 25 that we have created internally.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FLAIR end of life is June 30, 2026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can’t do this without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3F03A-723E-4342-85BF-94C27991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430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E2FE3-8211-4DB2-BF32-1EB38BED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the JROs</a:t>
            </a:r>
            <a:endParaRPr lang="en-US" sz="4800" cap="small" dirty="0">
              <a:solidFill>
                <a:srgbClr val="3333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5DFE7-507A-43B8-B409-506BF633D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6490"/>
            <a:ext cx="7696200" cy="503051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PALM is web-based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single password for any PALM module.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(If you have STMS on 01/05/2026, your PALM PW will be the same.)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data elements in the Chart of Accounts; more functionality, fewer codes.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and file formats will be different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Training will begin in mid-2025.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898D9-EF3F-488D-BB37-1A081AF8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819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3838A-4EB8-4F65-80F9-B30261B6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JAC is </a:t>
            </a:r>
            <a:b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today</a:t>
            </a:r>
            <a:endParaRPr lang="en-US" cap="small" dirty="0">
              <a:solidFill>
                <a:srgbClr val="3333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73CA3-E57B-42E9-92C2-F91E9A172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&amp; Documenting: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the JAC and the JROs use FLAIR 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FLAIR data elements we use and why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Our agency business systems; what and why we need them, how we use them, the data outputs and inputs 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49183-CB62-40C9-9C2F-1958DE12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238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70F7-AAC0-4401-B1B1-DC4642F6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JAC is </a:t>
            </a:r>
            <a:b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today</a:t>
            </a:r>
            <a:endParaRPr lang="en-US" cap="small" dirty="0">
              <a:solidFill>
                <a:srgbClr val="3333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2D250-3DAE-439B-A845-ECC15F409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8077200" cy="45259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and Documenting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reports we use that contain FLAIR data elements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business processes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impacts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Reviewing data quality and planning for cleaning up old or unused records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A8F85-0F50-43FE-8CC3-13CBDDE4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741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BC1F-4682-421C-96CC-8BBB300FD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are asking JROs to do today</a:t>
            </a:r>
            <a:endParaRPr lang="en-US" cap="small" dirty="0">
              <a:solidFill>
                <a:srgbClr val="3333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2F36-C91E-4301-9D69-0924F7E06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Understand what you do in FLAIR (or BOMS) and why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Document and understand both your data sources and reports that you generate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Work in tandem with JAC staff to make good decisions that will affect the future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Be curious and learn more about Florida PALM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6A71E-0EE8-4ADA-BA2D-E07B79E68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7650473"/>
      </p:ext>
    </p:extLst>
  </p:cSld>
  <p:clrMapOvr>
    <a:masterClrMapping/>
  </p:clrMapOvr>
</p:sld>
</file>

<file path=ppt/theme/theme1.xml><?xml version="1.0" encoding="utf-8"?>
<a:theme xmlns:a="http://schemas.openxmlformats.org/drawingml/2006/main" name="jacblu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jacblue</Template>
  <TotalTime>0</TotalTime>
  <Words>715</Words>
  <Application>Microsoft Office PowerPoint</Application>
  <PresentationFormat>On-screen Show (4:3)</PresentationFormat>
  <Paragraphs>136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Lucida Calligraphy</vt:lpstr>
      <vt:lpstr>Wingdings</vt:lpstr>
      <vt:lpstr>jacblue</vt:lpstr>
      <vt:lpstr>PALM Information Exchange Meeting at CCRC-Middle, Temple Terrace, FL January 24 and 25, 2024</vt:lpstr>
      <vt:lpstr>Launching in 1 Year,  11 Months and 13 Days</vt:lpstr>
      <vt:lpstr>Florida PALM Planning, Accounting and Ledger Management</vt:lpstr>
      <vt:lpstr>First - Our caveats</vt:lpstr>
      <vt:lpstr>What we do know</vt:lpstr>
      <vt:lpstr>Impact on the JROs</vt:lpstr>
      <vt:lpstr>What the JAC is  doing today</vt:lpstr>
      <vt:lpstr>What the JAC is  doing today</vt:lpstr>
      <vt:lpstr>What we are asking JROs to do today</vt:lpstr>
      <vt:lpstr>Roundtable #1</vt:lpstr>
      <vt:lpstr>Roundtable #2</vt:lpstr>
      <vt:lpstr>Florida PALM website</vt:lpstr>
      <vt:lpstr>Florida PALM website</vt:lpstr>
      <vt:lpstr>Readiness Timeline</vt:lpstr>
      <vt:lpstr> </vt:lpstr>
      <vt:lpstr> </vt:lpstr>
      <vt:lpstr> </vt:lpstr>
      <vt:lpstr> </vt:lpstr>
      <vt:lpstr> </vt:lpstr>
      <vt:lpstr> </vt:lpstr>
      <vt:lpstr>Roundtable #3</vt:lpstr>
      <vt:lpstr>ChartFields</vt:lpstr>
      <vt:lpstr>Fund ChartField</vt:lpstr>
      <vt:lpstr>Account Tree ChartField</vt:lpstr>
      <vt:lpstr>Account ChartField</vt:lpstr>
      <vt:lpstr>Account ChartField</vt:lpstr>
      <vt:lpstr>ORG ChartField</vt:lpstr>
      <vt:lpstr>ORG ChartField</vt:lpstr>
      <vt:lpstr>ORG ChartField</vt:lpstr>
      <vt:lpstr>ORG ChartField</vt:lpstr>
      <vt:lpstr>ORG ChartField</vt:lpstr>
      <vt:lpstr>Grant ChartField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2018-03-09T16:42:19Z</dcterms:created>
  <dcterms:modified xsi:type="dcterms:W3CDTF">2024-01-24T12:24:39Z</dcterms:modified>
</cp:coreProperties>
</file>