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Lst>
  <p:notesMasterIdLst>
    <p:notesMasterId r:id="rId27"/>
  </p:notesMasterIdLst>
  <p:handoutMasterIdLst>
    <p:handoutMasterId r:id="rId28"/>
  </p:handoutMasterIdLst>
  <p:sldIdLst>
    <p:sldId id="256" r:id="rId2"/>
    <p:sldId id="292" r:id="rId3"/>
    <p:sldId id="307" r:id="rId4"/>
    <p:sldId id="308" r:id="rId5"/>
    <p:sldId id="259" r:id="rId6"/>
    <p:sldId id="310" r:id="rId7"/>
    <p:sldId id="311" r:id="rId8"/>
    <p:sldId id="312" r:id="rId9"/>
    <p:sldId id="313" r:id="rId10"/>
    <p:sldId id="260" r:id="rId11"/>
    <p:sldId id="262" r:id="rId12"/>
    <p:sldId id="263" r:id="rId13"/>
    <p:sldId id="264" r:id="rId14"/>
    <p:sldId id="265" r:id="rId15"/>
    <p:sldId id="266" r:id="rId16"/>
    <p:sldId id="267" r:id="rId17"/>
    <p:sldId id="268" r:id="rId18"/>
    <p:sldId id="269" r:id="rId19"/>
    <p:sldId id="270" r:id="rId20"/>
    <p:sldId id="271" r:id="rId21"/>
    <p:sldId id="272" r:id="rId22"/>
    <p:sldId id="261" r:id="rId23"/>
    <p:sldId id="309" r:id="rId24"/>
    <p:sldId id="317" r:id="rId25"/>
    <p:sldId id="314" r:id="rId26"/>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21" autoAdjust="0"/>
  </p:normalViewPr>
  <p:slideViewPr>
    <p:cSldViewPr>
      <p:cViewPr varScale="1">
        <p:scale>
          <a:sx n="100" d="100"/>
          <a:sy n="100" d="100"/>
        </p:scale>
        <p:origin x="153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866"/>
    </p:cViewPr>
  </p:sorterViewPr>
  <p:notesViewPr>
    <p:cSldViewPr>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685842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C363C015-7E5D-4508-8480-783D6B7D19DB}" type="datetimeFigureOut">
              <a:rPr lang="en-US" smtClean="0"/>
              <a:t>11/30/2017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EFE94DF1-3201-4162-A5EA-F605C73E9234}" type="slidenum">
              <a:rPr lang="en-US" smtClean="0"/>
              <a:t>‹#›</a:t>
            </a:fld>
            <a:endParaRPr lang="en-US" dirty="0"/>
          </a:p>
        </p:txBody>
      </p:sp>
    </p:spTree>
    <p:extLst>
      <p:ext uri="{BB962C8B-B14F-4D97-AF65-F5344CB8AC3E}">
        <p14:creationId xmlns:p14="http://schemas.microsoft.com/office/powerpoint/2010/main" val="156423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94DF1-3201-4162-A5EA-F605C73E9234}" type="slidenum">
              <a:rPr lang="en-US" smtClean="0"/>
              <a:t>1</a:t>
            </a:fld>
            <a:endParaRPr lang="en-US" dirty="0"/>
          </a:p>
        </p:txBody>
      </p:sp>
    </p:spTree>
    <p:extLst>
      <p:ext uri="{BB962C8B-B14F-4D97-AF65-F5344CB8AC3E}">
        <p14:creationId xmlns:p14="http://schemas.microsoft.com/office/powerpoint/2010/main" val="258258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9AD3A-2E31-4E43-AA3C-DF82C77F4245}" type="slidenum">
              <a:rPr lang="en-US"/>
              <a:pPr/>
              <a:t>13</a:t>
            </a:fld>
            <a:endParaRPr lang="en-US" dirty="0"/>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5337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8443E4-2994-4251-A04E-A29322BF367E}" type="slidenum">
              <a:rPr lang="en-US"/>
              <a:pPr/>
              <a:t>14</a:t>
            </a:fld>
            <a:endParaRPr lang="en-US" dirty="0"/>
          </a:p>
        </p:txBody>
      </p:sp>
      <p:sp>
        <p:nvSpPr>
          <p:cNvPr id="749570" name="Rectangle 2"/>
          <p:cNvSpPr>
            <a:spLocks noGrp="1" noRot="1" noChangeAspect="1" noChangeArrowheads="1" noTextEdit="1"/>
          </p:cNvSpPr>
          <p:nvPr>
            <p:ph type="sldImg"/>
          </p:nvPr>
        </p:nvSpPr>
        <p:spPr>
          <a:ln/>
        </p:spPr>
      </p:sp>
      <p:sp>
        <p:nvSpPr>
          <p:cNvPr id="749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22552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62847-6BB8-4566-B0CD-71B63D83E3B2}" type="slidenum">
              <a:rPr lang="en-US"/>
              <a:pPr/>
              <a:t>15</a:t>
            </a:fld>
            <a:endParaRPr lang="en-US" dirty="0"/>
          </a:p>
        </p:txBody>
      </p:sp>
      <p:sp>
        <p:nvSpPr>
          <p:cNvPr id="750594" name="Rectangle 2"/>
          <p:cNvSpPr>
            <a:spLocks noGrp="1" noRot="1" noChangeAspect="1" noChangeArrowheads="1" noTextEdit="1"/>
          </p:cNvSpPr>
          <p:nvPr>
            <p:ph type="sldImg"/>
          </p:nvPr>
        </p:nvSpPr>
        <p:spPr>
          <a:ln/>
        </p:spPr>
      </p:sp>
      <p:sp>
        <p:nvSpPr>
          <p:cNvPr id="750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72845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1DE2A-57E4-48FB-B9A8-A54F7ECD8C3C}" type="slidenum">
              <a:rPr lang="en-US"/>
              <a:pPr/>
              <a:t>16</a:t>
            </a:fld>
            <a:endParaRPr lang="en-US" dirty="0"/>
          </a:p>
        </p:txBody>
      </p:sp>
      <p:sp>
        <p:nvSpPr>
          <p:cNvPr id="751618" name="Rectangle 2"/>
          <p:cNvSpPr>
            <a:spLocks noGrp="1" noRot="1" noChangeAspect="1" noChangeArrowheads="1" noTextEdit="1"/>
          </p:cNvSpPr>
          <p:nvPr>
            <p:ph type="sldImg"/>
          </p:nvPr>
        </p:nvSpPr>
        <p:spPr>
          <a:ln/>
        </p:spPr>
      </p:sp>
      <p:sp>
        <p:nvSpPr>
          <p:cNvPr id="751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70856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AB63D-7061-43FC-BA9D-9227F13D3236}" type="slidenum">
              <a:rPr lang="en-US"/>
              <a:pPr/>
              <a:t>17</a:t>
            </a:fld>
            <a:endParaRPr lang="en-US" dirty="0"/>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22870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24C62-113B-4935-8AC7-799D1A1DC5A6}" type="slidenum">
              <a:rPr lang="en-US"/>
              <a:pPr/>
              <a:t>18</a:t>
            </a:fld>
            <a:endParaRPr lang="en-US" dirty="0"/>
          </a:p>
        </p:txBody>
      </p:sp>
      <p:sp>
        <p:nvSpPr>
          <p:cNvPr id="720898" name="Rectangle 2"/>
          <p:cNvSpPr>
            <a:spLocks noGrp="1" noRot="1" noChangeAspect="1" noChangeArrowheads="1" noTextEdit="1"/>
          </p:cNvSpPr>
          <p:nvPr>
            <p:ph type="sldImg"/>
          </p:nvPr>
        </p:nvSpPr>
        <p:spPr>
          <a:xfrm>
            <a:off x="-444500" y="908050"/>
            <a:ext cx="6062663" cy="4548188"/>
          </a:xfrm>
          <a:ln/>
        </p:spPr>
      </p:sp>
      <p:sp>
        <p:nvSpPr>
          <p:cNvPr id="720899" name="Rectangle 3"/>
          <p:cNvSpPr>
            <a:spLocks noGrp="1" noChangeArrowheads="1"/>
          </p:cNvSpPr>
          <p:nvPr>
            <p:ph type="body" idx="1"/>
          </p:nvPr>
        </p:nvSpPr>
        <p:spPr>
          <a:xfrm>
            <a:off x="518359" y="5761832"/>
            <a:ext cx="4134891" cy="5456583"/>
          </a:xfrm>
        </p:spPr>
        <p:txBody>
          <a:bodyPr/>
          <a:lstStyle/>
          <a:p>
            <a:endParaRPr lang="en-CA" dirty="0"/>
          </a:p>
        </p:txBody>
      </p:sp>
    </p:spTree>
    <p:extLst>
      <p:ext uri="{BB962C8B-B14F-4D97-AF65-F5344CB8AC3E}">
        <p14:creationId xmlns:p14="http://schemas.microsoft.com/office/powerpoint/2010/main" val="2028329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5E889D-C630-4155-B996-EDE6C2BE175B}" type="slidenum">
              <a:rPr lang="en-US"/>
              <a:pPr/>
              <a:t>19</a:t>
            </a:fld>
            <a:endParaRPr lang="en-US" dirty="0"/>
          </a:p>
        </p:txBody>
      </p:sp>
      <p:sp>
        <p:nvSpPr>
          <p:cNvPr id="722946" name="Rectangle 2"/>
          <p:cNvSpPr>
            <a:spLocks noGrp="1" noRot="1" noChangeAspect="1" noChangeArrowheads="1" noTextEdit="1"/>
          </p:cNvSpPr>
          <p:nvPr>
            <p:ph type="sldImg"/>
          </p:nvPr>
        </p:nvSpPr>
        <p:spPr>
          <a:xfrm>
            <a:off x="-444500" y="908050"/>
            <a:ext cx="6062663" cy="4548188"/>
          </a:xfrm>
          <a:ln/>
        </p:spPr>
      </p:sp>
      <p:sp>
        <p:nvSpPr>
          <p:cNvPr id="722947" name="Rectangle 3"/>
          <p:cNvSpPr>
            <a:spLocks noGrp="1" noChangeArrowheads="1"/>
          </p:cNvSpPr>
          <p:nvPr>
            <p:ph type="body" idx="1"/>
          </p:nvPr>
        </p:nvSpPr>
        <p:spPr>
          <a:xfrm>
            <a:off x="518359" y="5761832"/>
            <a:ext cx="4134891" cy="5456583"/>
          </a:xfrm>
        </p:spPr>
        <p:txBody>
          <a:bodyPr/>
          <a:lstStyle/>
          <a:p>
            <a:endParaRPr lang="en-CA" dirty="0"/>
          </a:p>
        </p:txBody>
      </p:sp>
    </p:spTree>
    <p:extLst>
      <p:ext uri="{BB962C8B-B14F-4D97-AF65-F5344CB8AC3E}">
        <p14:creationId xmlns:p14="http://schemas.microsoft.com/office/powerpoint/2010/main" val="1512917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137C5-39EE-49C7-AB91-C84332C6512F}" type="slidenum">
              <a:rPr lang="en-US"/>
              <a:pPr/>
              <a:t>20</a:t>
            </a:fld>
            <a:endParaRPr lang="en-US" dirty="0"/>
          </a:p>
        </p:txBody>
      </p:sp>
      <p:sp>
        <p:nvSpPr>
          <p:cNvPr id="724994" name="Rectangle 2"/>
          <p:cNvSpPr>
            <a:spLocks noGrp="1" noRot="1" noChangeAspect="1" noChangeArrowheads="1" noTextEdit="1"/>
          </p:cNvSpPr>
          <p:nvPr>
            <p:ph type="sldImg"/>
          </p:nvPr>
        </p:nvSpPr>
        <p:spPr>
          <a:xfrm>
            <a:off x="-444500" y="908050"/>
            <a:ext cx="6062663" cy="4548188"/>
          </a:xfrm>
          <a:ln/>
        </p:spPr>
      </p:sp>
      <p:sp>
        <p:nvSpPr>
          <p:cNvPr id="724995" name="Rectangle 3"/>
          <p:cNvSpPr>
            <a:spLocks noGrp="1" noChangeArrowheads="1"/>
          </p:cNvSpPr>
          <p:nvPr>
            <p:ph type="body" idx="1"/>
          </p:nvPr>
        </p:nvSpPr>
        <p:spPr>
          <a:xfrm>
            <a:off x="518359" y="5761832"/>
            <a:ext cx="4134891" cy="5456583"/>
          </a:xfrm>
        </p:spPr>
        <p:txBody>
          <a:bodyPr/>
          <a:lstStyle/>
          <a:p>
            <a:endParaRPr lang="en-CA" dirty="0"/>
          </a:p>
        </p:txBody>
      </p:sp>
    </p:spTree>
    <p:extLst>
      <p:ext uri="{BB962C8B-B14F-4D97-AF65-F5344CB8AC3E}">
        <p14:creationId xmlns:p14="http://schemas.microsoft.com/office/powerpoint/2010/main" val="3530613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01231-85F5-4509-B35B-0890314FC542}" type="slidenum">
              <a:rPr lang="en-US"/>
              <a:pPr/>
              <a:t>21</a:t>
            </a:fld>
            <a:endParaRPr lang="en-US" dirty="0"/>
          </a:p>
        </p:txBody>
      </p:sp>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83492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ACE07-37ED-4277-8B4F-D093E9BA7C2F}" type="slidenum">
              <a:rPr lang="en-US"/>
              <a:pPr/>
              <a:t>22</a:t>
            </a:fld>
            <a:endParaRPr lang="en-US" dirty="0"/>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3843684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94DF1-3201-4162-A5EA-F605C73E9234}" type="slidenum">
              <a:rPr lang="en-US" smtClean="0"/>
              <a:t>2</a:t>
            </a:fld>
            <a:endParaRPr lang="en-US" dirty="0"/>
          </a:p>
        </p:txBody>
      </p:sp>
    </p:spTree>
    <p:extLst>
      <p:ext uri="{BB962C8B-B14F-4D97-AF65-F5344CB8AC3E}">
        <p14:creationId xmlns:p14="http://schemas.microsoft.com/office/powerpoint/2010/main" val="244264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94DF1-3201-4162-A5EA-F605C73E9234}" type="slidenum">
              <a:rPr lang="en-US" smtClean="0"/>
              <a:t>24</a:t>
            </a:fld>
            <a:endParaRPr lang="en-US"/>
          </a:p>
        </p:txBody>
      </p:sp>
    </p:spTree>
    <p:extLst>
      <p:ext uri="{BB962C8B-B14F-4D97-AF65-F5344CB8AC3E}">
        <p14:creationId xmlns:p14="http://schemas.microsoft.com/office/powerpoint/2010/main" val="4202871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94DF1-3201-4162-A5EA-F605C73E9234}" type="slidenum">
              <a:rPr lang="en-US" smtClean="0"/>
              <a:t>25</a:t>
            </a:fld>
            <a:endParaRPr lang="en-US" dirty="0"/>
          </a:p>
        </p:txBody>
      </p:sp>
    </p:spTree>
    <p:extLst>
      <p:ext uri="{BB962C8B-B14F-4D97-AF65-F5344CB8AC3E}">
        <p14:creationId xmlns:p14="http://schemas.microsoft.com/office/powerpoint/2010/main" val="77457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6F513CB-44D7-48D9-AFD4-C8A89496EF34}" type="slidenum">
              <a:rPr lang="en-US"/>
              <a:pPr/>
              <a:t>5</a:t>
            </a:fld>
            <a:endParaRPr lang="en-US" dirty="0"/>
          </a:p>
        </p:txBody>
      </p:sp>
      <p:sp>
        <p:nvSpPr>
          <p:cNvPr id="604162" name="Rectangle 7"/>
          <p:cNvSpPr txBox="1">
            <a:spLocks noGrp="1" noChangeArrowheads="1"/>
          </p:cNvSpPr>
          <p:nvPr/>
        </p:nvSpPr>
        <p:spPr bwMode="auto">
          <a:xfrm>
            <a:off x="2929380" y="11517348"/>
            <a:ext cx="2241030" cy="606287"/>
          </a:xfrm>
          <a:prstGeom prst="rect">
            <a:avLst/>
          </a:prstGeom>
          <a:noFill/>
          <a:ln w="9525">
            <a:noFill/>
            <a:miter lim="800000"/>
            <a:headEnd/>
            <a:tailEnd/>
          </a:ln>
        </p:spPr>
        <p:txBody>
          <a:bodyPr anchor="b"/>
          <a:lstStyle/>
          <a:p>
            <a:pPr algn="r"/>
            <a:fld id="{1666FD1E-9471-483C-AE23-4D978548F320}" type="slidenum">
              <a:rPr lang="en-US" sz="1200" b="0">
                <a:latin typeface="Arial" charset="0"/>
              </a:rPr>
              <a:pPr algn="r"/>
              <a:t>5</a:t>
            </a:fld>
            <a:endParaRPr lang="en-US" sz="1200" b="0" dirty="0">
              <a:latin typeface="Arial" charset="0"/>
            </a:endParaRPr>
          </a:p>
        </p:txBody>
      </p:sp>
      <p:sp>
        <p:nvSpPr>
          <p:cNvPr id="604163" name="Rectangle 2"/>
          <p:cNvSpPr>
            <a:spLocks noGrp="1" noRot="1" noChangeAspect="1" noChangeArrowheads="1" noTextEdit="1"/>
          </p:cNvSpPr>
          <p:nvPr>
            <p:ph type="sldImg"/>
          </p:nvPr>
        </p:nvSpPr>
        <p:spPr>
          <a:ln/>
        </p:spPr>
      </p:sp>
      <p:sp>
        <p:nvSpPr>
          <p:cNvPr id="604164"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47359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Leon and Wakulla schools closed for Thursday and Friday.</a:t>
            </a:r>
          </a:p>
          <a:p>
            <a:r>
              <a:rPr lang="en-US" dirty="0" smtClean="0"/>
              <a:t>2. Florida Supreme Court is open on Thursday and oral arguments are scheduled.</a:t>
            </a:r>
          </a:p>
          <a:p>
            <a:r>
              <a:rPr lang="en-US" dirty="0" smtClean="0"/>
              <a:t>3. First DCA and Second Circuit are open on Thursday.</a:t>
            </a:r>
          </a:p>
          <a:p>
            <a:r>
              <a:rPr lang="en-US" dirty="0" smtClean="0"/>
              <a:t>4. Second Circuit State Attorney and Public  Defender are open on Thursday.</a:t>
            </a:r>
          </a:p>
          <a:p>
            <a:r>
              <a:rPr lang="en-US" dirty="0" smtClean="0"/>
              <a:t>5. JAC is open on Thursday.  Earlier on Wednesday, Rip had granted approval for staff to take annual leave to prepare for the storm, for safety considerations, or to take care of children.  He extending this annual leave option to all day on Thursday and Friday.</a:t>
            </a:r>
          </a:p>
          <a:p>
            <a:endParaRPr lang="en-US" dirty="0"/>
          </a:p>
        </p:txBody>
      </p:sp>
      <p:sp>
        <p:nvSpPr>
          <p:cNvPr id="4" name="Slide Number Placeholder 3"/>
          <p:cNvSpPr>
            <a:spLocks noGrp="1"/>
          </p:cNvSpPr>
          <p:nvPr>
            <p:ph type="sldNum" sz="quarter" idx="10"/>
          </p:nvPr>
        </p:nvSpPr>
        <p:spPr/>
        <p:txBody>
          <a:bodyPr/>
          <a:lstStyle/>
          <a:p>
            <a:fld id="{EFE94DF1-3201-4162-A5EA-F605C73E9234}" type="slidenum">
              <a:rPr lang="en-US" smtClean="0"/>
              <a:t>6</a:t>
            </a:fld>
            <a:endParaRPr lang="en-US" dirty="0"/>
          </a:p>
        </p:txBody>
      </p:sp>
    </p:spTree>
    <p:extLst>
      <p:ext uri="{BB962C8B-B14F-4D97-AF65-F5344CB8AC3E}">
        <p14:creationId xmlns:p14="http://schemas.microsoft.com/office/powerpoint/2010/main" val="114413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94DF1-3201-4162-A5EA-F605C73E9234}" type="slidenum">
              <a:rPr lang="en-US" smtClean="0"/>
              <a:t>8</a:t>
            </a:fld>
            <a:endParaRPr lang="en-US" dirty="0"/>
          </a:p>
        </p:txBody>
      </p:sp>
    </p:spTree>
    <p:extLst>
      <p:ext uri="{BB962C8B-B14F-4D97-AF65-F5344CB8AC3E}">
        <p14:creationId xmlns:p14="http://schemas.microsoft.com/office/powerpoint/2010/main" val="283701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Hermine</a:t>
            </a:r>
            <a:r>
              <a:rPr lang="en-US" baseline="0" dirty="0" smtClean="0"/>
              <a:t> makes landfall Thursday night/Friday morning.  Damage was extensive in Tallahassee, but JAC survived unscathed.  Monday, September 5 was Labor Day, and JAC reopened on Tuesday, September 6. </a:t>
            </a:r>
            <a:endParaRPr lang="en-US" dirty="0"/>
          </a:p>
        </p:txBody>
      </p:sp>
      <p:sp>
        <p:nvSpPr>
          <p:cNvPr id="4" name="Slide Number Placeholder 3"/>
          <p:cNvSpPr>
            <a:spLocks noGrp="1"/>
          </p:cNvSpPr>
          <p:nvPr>
            <p:ph type="sldNum" sz="quarter" idx="10"/>
          </p:nvPr>
        </p:nvSpPr>
        <p:spPr/>
        <p:txBody>
          <a:bodyPr/>
          <a:lstStyle/>
          <a:p>
            <a:fld id="{EFE94DF1-3201-4162-A5EA-F605C73E9234}" type="slidenum">
              <a:rPr lang="en-US" smtClean="0"/>
              <a:t>9</a:t>
            </a:fld>
            <a:endParaRPr lang="en-US" dirty="0"/>
          </a:p>
        </p:txBody>
      </p:sp>
    </p:spTree>
    <p:extLst>
      <p:ext uri="{BB962C8B-B14F-4D97-AF65-F5344CB8AC3E}">
        <p14:creationId xmlns:p14="http://schemas.microsoft.com/office/powerpoint/2010/main" val="116060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7343BD-F37E-4AD8-9B93-17DD6E38FB3A}" type="slidenum">
              <a:rPr lang="en-US"/>
              <a:pPr/>
              <a:t>10</a:t>
            </a:fld>
            <a:endParaRPr lang="en-US" dirty="0"/>
          </a:p>
        </p:txBody>
      </p:sp>
      <p:sp>
        <p:nvSpPr>
          <p:cNvPr id="606210" name="Rectangle 7"/>
          <p:cNvSpPr txBox="1">
            <a:spLocks noGrp="1" noChangeArrowheads="1"/>
          </p:cNvSpPr>
          <p:nvPr/>
        </p:nvSpPr>
        <p:spPr bwMode="auto">
          <a:xfrm>
            <a:off x="2929380" y="11517348"/>
            <a:ext cx="2241030" cy="606287"/>
          </a:xfrm>
          <a:prstGeom prst="rect">
            <a:avLst/>
          </a:prstGeom>
          <a:noFill/>
          <a:ln w="9525">
            <a:noFill/>
            <a:miter lim="800000"/>
            <a:headEnd/>
            <a:tailEnd/>
          </a:ln>
        </p:spPr>
        <p:txBody>
          <a:bodyPr anchor="b"/>
          <a:lstStyle/>
          <a:p>
            <a:pPr algn="r"/>
            <a:fld id="{AEC42DDA-C3E2-4670-8486-AB480A1D9F1B}" type="slidenum">
              <a:rPr lang="en-US" sz="1200" b="0">
                <a:latin typeface="Arial" charset="0"/>
              </a:rPr>
              <a:pPr algn="r"/>
              <a:t>10</a:t>
            </a:fld>
            <a:endParaRPr lang="en-US" sz="1200" b="0" dirty="0">
              <a:latin typeface="Arial" charset="0"/>
            </a:endParaRPr>
          </a:p>
        </p:txBody>
      </p:sp>
      <p:sp>
        <p:nvSpPr>
          <p:cNvPr id="606211" name="Rectangle 2"/>
          <p:cNvSpPr>
            <a:spLocks noGrp="1" noRot="1" noChangeAspect="1" noChangeArrowheads="1" noTextEdit="1"/>
          </p:cNvSpPr>
          <p:nvPr>
            <p:ph type="sldImg"/>
          </p:nvPr>
        </p:nvSpPr>
        <p:spPr>
          <a:ln/>
        </p:spPr>
      </p:sp>
      <p:sp>
        <p:nvSpPr>
          <p:cNvPr id="606212"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92096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BE55F-A483-478B-9FDA-701CF508FDA8}" type="slidenum">
              <a:rPr lang="en-US"/>
              <a:pPr/>
              <a:t>11</a:t>
            </a:fld>
            <a:endParaRPr lang="en-US" dirty="0"/>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00155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D34F7-1A38-422C-A934-18B4599032C7}" type="slidenum">
              <a:rPr lang="en-US"/>
              <a:pPr/>
              <a:t>12</a:t>
            </a:fld>
            <a:endParaRPr lang="en-US" dirty="0"/>
          </a:p>
        </p:txBody>
      </p:sp>
      <p:sp>
        <p:nvSpPr>
          <p:cNvPr id="713730" name="Rectangle 2"/>
          <p:cNvSpPr>
            <a:spLocks noGrp="1" noRot="1" noChangeAspect="1" noChangeArrowheads="1" noTextEdit="1"/>
          </p:cNvSpPr>
          <p:nvPr>
            <p:ph type="sldImg"/>
          </p:nvPr>
        </p:nvSpPr>
        <p:spPr>
          <a:xfrm>
            <a:off x="-444500" y="908050"/>
            <a:ext cx="6062663" cy="4548188"/>
          </a:xfrm>
          <a:ln/>
        </p:spPr>
      </p:sp>
      <p:sp>
        <p:nvSpPr>
          <p:cNvPr id="713731" name="Rectangle 3"/>
          <p:cNvSpPr>
            <a:spLocks noGrp="1" noChangeArrowheads="1"/>
          </p:cNvSpPr>
          <p:nvPr>
            <p:ph type="body" idx="1"/>
          </p:nvPr>
        </p:nvSpPr>
        <p:spPr>
          <a:xfrm>
            <a:off x="518359" y="5761832"/>
            <a:ext cx="4134891" cy="5456583"/>
          </a:xfrm>
        </p:spPr>
        <p:txBody>
          <a:bodyPr/>
          <a:lstStyle/>
          <a:p>
            <a:endParaRPr lang="en-CA" dirty="0"/>
          </a:p>
        </p:txBody>
      </p:sp>
    </p:spTree>
    <p:extLst>
      <p:ext uri="{BB962C8B-B14F-4D97-AF65-F5344CB8AC3E}">
        <p14:creationId xmlns:p14="http://schemas.microsoft.com/office/powerpoint/2010/main" val="2900150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Freeform 6"/>
          <p:cNvSpPr>
            <a:spLocks noChangeArrowheads="1"/>
          </p:cNvSpPr>
          <p:nvPr/>
        </p:nvSpPr>
        <p:spPr bwMode="auto">
          <a:xfrm>
            <a:off x="609600" y="16764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800" dirty="0"/>
          </a:p>
        </p:txBody>
      </p:sp>
      <p:sp>
        <p:nvSpPr>
          <p:cNvPr id="6" name="Line 7"/>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sz="1800" dirty="0"/>
          </a:p>
        </p:txBody>
      </p:sp>
      <p:sp>
        <p:nvSpPr>
          <p:cNvPr id="2" name="Title 1"/>
          <p:cNvSpPr>
            <a:spLocks noGrp="1"/>
          </p:cNvSpPr>
          <p:nvPr>
            <p:ph type="ctrTitle"/>
          </p:nvPr>
        </p:nvSpPr>
        <p:spPr>
          <a:xfrm>
            <a:off x="685800" y="2057401"/>
            <a:ext cx="7772400" cy="1543050"/>
          </a:xfrm>
        </p:spPr>
        <p:txBody>
          <a:bodyPr/>
          <a:lstStyle>
            <a:lvl1pPr algn="l">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386434BC-8449-4866-A8E5-F36E688EA2D7}" type="datetime1">
              <a:rPr lang="en-US" smtClean="0"/>
              <a:t>11/30/2017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pic>
        <p:nvPicPr>
          <p:cNvPr id="11" name="Picture 10" descr="Capture1.PNG"/>
          <p:cNvPicPr>
            <a:picLocks noChangeAspect="1"/>
          </p:cNvPicPr>
          <p:nvPr userDrawn="1"/>
        </p:nvPicPr>
        <p:blipFill>
          <a:blip r:embed="rId2" cstate="print"/>
          <a:stretch>
            <a:fillRect/>
          </a:stretch>
        </p:blipFill>
        <p:spPr>
          <a:xfrm>
            <a:off x="0" y="0"/>
            <a:ext cx="9144000" cy="10363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600200"/>
            <a:ext cx="77724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20D782-967C-4C4A-9C39-F32C0337CFF1}" type="datetime1">
              <a:rPr lang="en-US" smtClean="0"/>
              <a:t>11/30/2017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3543DB2-FD58-4287-9B7A-7128C229120F}"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A94F6C-83AC-4AF9-9D5C-4932D6844A0B}" type="datetime1">
              <a:rPr lang="en-US" smtClean="0"/>
              <a:t>11/30/2017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531292-28AE-461F-BD08-40FA1FC83E2D}" type="slidenum">
              <a:rPr lang="en-US" altLang="en-US"/>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fld id="{03B458BA-DB83-45DB-9432-9FDE684BAFD8}" type="datetime1">
              <a:rPr lang="en-US" smtClean="0"/>
              <a:t>11/30/2017</a:t>
            </a:fld>
            <a:endParaRPr lang="en-US" dirty="0"/>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CA0DCC45-B2CE-4B5E-8AE2-E44DD2261006}" type="slidenum">
              <a:rPr lang="en-US"/>
              <a:pPr/>
              <a:t>‹#›</a:t>
            </a:fld>
            <a:endParaRPr lang="en-US" dirty="0"/>
          </a:p>
        </p:txBody>
      </p:sp>
      <p:sp>
        <p:nvSpPr>
          <p:cNvPr id="7" name="Footer Placeholder 6"/>
          <p:cNvSpPr>
            <a:spLocks noGrp="1"/>
          </p:cNvSpPr>
          <p:nvPr>
            <p:ph type="ftr" sz="quarter" idx="12"/>
          </p:nvPr>
        </p:nvSpPr>
        <p:spPr>
          <a:xfrm>
            <a:off x="3124200" y="6251575"/>
            <a:ext cx="2895600" cy="476250"/>
          </a:xfrm>
        </p:spPr>
        <p:txBody>
          <a:bodyPr/>
          <a:lstStyle>
            <a:lvl1pPr>
              <a:defRPr/>
            </a:lvl1pPr>
          </a:lstStyle>
          <a:p>
            <a:endParaRPr lang="en-US" dirty="0"/>
          </a:p>
        </p:txBody>
      </p:sp>
    </p:spTree>
    <p:extLst>
      <p:ext uri="{BB962C8B-B14F-4D97-AF65-F5344CB8AC3E}">
        <p14:creationId xmlns:p14="http://schemas.microsoft.com/office/powerpoint/2010/main" val="111412105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33400"/>
            <a:ext cx="8229600" cy="8842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76400"/>
            <a:ext cx="4038600" cy="214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038600" cy="214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76688"/>
            <a:ext cx="4038600" cy="2149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76688"/>
            <a:ext cx="4038600" cy="2149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51575"/>
            <a:ext cx="2133600" cy="476250"/>
          </a:xfrm>
        </p:spPr>
        <p:txBody>
          <a:bodyPr/>
          <a:lstStyle>
            <a:lvl1pPr>
              <a:defRPr/>
            </a:lvl1pPr>
          </a:lstStyle>
          <a:p>
            <a:fld id="{3769F771-5006-4CED-AB03-289FE23FCC2B}" type="datetime1">
              <a:rPr lang="en-US" smtClean="0"/>
              <a:t>11/30/2017</a:t>
            </a:fld>
            <a:endParaRPr lang="en-US" dirty="0"/>
          </a:p>
        </p:txBody>
      </p:sp>
      <p:sp>
        <p:nvSpPr>
          <p:cNvPr id="8" name="Slide Number Placeholder 7"/>
          <p:cNvSpPr>
            <a:spLocks noGrp="1"/>
          </p:cNvSpPr>
          <p:nvPr>
            <p:ph type="sldNum" sz="quarter" idx="11"/>
          </p:nvPr>
        </p:nvSpPr>
        <p:spPr>
          <a:xfrm>
            <a:off x="6553200" y="6248400"/>
            <a:ext cx="2133600" cy="476250"/>
          </a:xfrm>
        </p:spPr>
        <p:txBody>
          <a:bodyPr/>
          <a:lstStyle>
            <a:lvl1pPr>
              <a:defRPr/>
            </a:lvl1pPr>
          </a:lstStyle>
          <a:p>
            <a:fld id="{37E29841-0025-47C7-B0C9-A358F0296AA2}" type="slidenum">
              <a:rPr lang="en-US"/>
              <a:pPr/>
              <a:t>‹#›</a:t>
            </a:fld>
            <a:endParaRPr lang="en-US" dirty="0"/>
          </a:p>
        </p:txBody>
      </p:sp>
      <p:sp>
        <p:nvSpPr>
          <p:cNvPr id="9" name="Footer Placeholder 8"/>
          <p:cNvSpPr>
            <a:spLocks noGrp="1"/>
          </p:cNvSpPr>
          <p:nvPr>
            <p:ph type="ftr" sz="quarter" idx="12"/>
          </p:nvPr>
        </p:nvSpPr>
        <p:spPr>
          <a:xfrm>
            <a:off x="3124200" y="6251575"/>
            <a:ext cx="2895600" cy="476250"/>
          </a:xfrm>
        </p:spPr>
        <p:txBody>
          <a:bodyPr/>
          <a:lstStyle>
            <a:lvl1pPr>
              <a:defRPr/>
            </a:lvl1pPr>
          </a:lstStyle>
          <a:p>
            <a:endParaRPr lang="en-US" dirty="0"/>
          </a:p>
        </p:txBody>
      </p:sp>
    </p:spTree>
    <p:extLst>
      <p:ext uri="{BB962C8B-B14F-4D97-AF65-F5344CB8AC3E}">
        <p14:creationId xmlns:p14="http://schemas.microsoft.com/office/powerpoint/2010/main" val="389706373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990600" y="1600200"/>
            <a:ext cx="7696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0600" y="6356350"/>
            <a:ext cx="1600200" cy="365125"/>
          </a:xfrm>
        </p:spPr>
        <p:txBody>
          <a:bodyPr/>
          <a:lstStyle>
            <a:lvl1pPr>
              <a:defRPr/>
            </a:lvl1pPr>
          </a:lstStyle>
          <a:p>
            <a:pPr>
              <a:defRPr/>
            </a:pPr>
            <a:fld id="{51B8BBEA-6B60-4C46-BADB-6706CFEBCE64}" type="datetime1">
              <a:rPr lang="en-US" smtClean="0"/>
              <a:t>11/30/2017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B98381-1AA4-463F-B3FF-2607979862FE}"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957FDA-7DD1-4130-BD66-382C40287E1A}" type="datetime1">
              <a:rPr lang="en-US" smtClean="0"/>
              <a:t>11/30/2017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39D4AA-0578-4BBE-A0FF-ABEEAFF1DDB1}"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399"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74D606-19D0-4414-A0AC-2DECEDD5A12F}" type="datetime1">
              <a:rPr lang="en-US" smtClean="0"/>
              <a:t>11/30/2017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CF5B9D-CD64-44B7-B628-19DF553D56E0}"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39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5E755B-22F6-46EA-9A8B-E969326C4F91}" type="datetime1">
              <a:rPr lang="en-US" smtClean="0"/>
              <a:t>11/30/2017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05A802F-17E8-477D-9FDC-63EAF596F5E6}"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4268BB-E496-4CFA-B597-ECB06A057790}" type="datetime1">
              <a:rPr lang="en-US" smtClean="0"/>
              <a:t>11/30/2017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03B3D10-C4AD-4999-A4F3-2456BA54A9EC}" type="slidenum">
              <a:rPr lang="en-US" altLang="en-US"/>
              <a:pPr>
                <a:defRPr/>
              </a:pPr>
              <a:t>‹#›</a:t>
            </a:fld>
            <a:endParaRPr lang="en-US"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B1A5F4-9F5F-4BAF-8688-6DD98CE1B5FE}" type="datetime1">
              <a:rPr lang="en-US" smtClean="0"/>
              <a:t>11/30/2017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CF593BE-21C1-4AE8-97D3-28A12250F3C8}"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1435100"/>
            <a:ext cx="2551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72456D-61C6-432E-BBB9-59A6763290BE}" type="datetime1">
              <a:rPr lang="en-US" smtClean="0"/>
              <a:t>11/30/2017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A0EBE89-AA16-4037-B2EC-89174E4929D3}"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2726A0-B0BB-459F-9815-A66779784B2B}" type="datetime1">
              <a:rPr lang="en-US" smtClean="0"/>
              <a:t>11/30/2017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5A9935-F2C5-4A84-908F-BFC538AD4FFC}"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02" name="Line 6"/>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sz="1800" dirty="0"/>
          </a:p>
        </p:txBody>
      </p:sp>
      <p:pic>
        <p:nvPicPr>
          <p:cNvPr id="1027" name="Picture 10" descr="scale.jpg"/>
          <p:cNvPicPr>
            <a:picLocks noChangeAspect="1"/>
          </p:cNvPicPr>
          <p:nvPr/>
        </p:nvPicPr>
        <p:blipFill>
          <a:blip r:embed="rId15" cstate="print"/>
          <a:srcRect/>
          <a:stretch>
            <a:fillRect/>
          </a:stretch>
        </p:blipFill>
        <p:spPr bwMode="auto">
          <a:xfrm>
            <a:off x="5562600" y="0"/>
            <a:ext cx="3581400" cy="3189288"/>
          </a:xfrm>
          <a:prstGeom prst="rect">
            <a:avLst/>
          </a:prstGeom>
          <a:noFill/>
          <a:ln w="9525">
            <a:noFill/>
            <a:miter lim="800000"/>
            <a:headEnd/>
            <a:tailEnd/>
          </a:ln>
        </p:spPr>
      </p:pic>
      <p:sp>
        <p:nvSpPr>
          <p:cNvPr id="8" name="Rectangle 7"/>
          <p:cNvSpPr/>
          <p:nvPr/>
        </p:nvSpPr>
        <p:spPr>
          <a:xfrm>
            <a:off x="855663" y="1406525"/>
            <a:ext cx="7848600" cy="1905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9" name="Title Placeholder 1"/>
          <p:cNvSpPr>
            <a:spLocks noGrp="1"/>
          </p:cNvSpPr>
          <p:nvPr>
            <p:ph type="title"/>
          </p:nvPr>
        </p:nvSpPr>
        <p:spPr bwMode="auto">
          <a:xfrm>
            <a:off x="914400" y="274638"/>
            <a:ext cx="77724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914400" y="1600200"/>
            <a:ext cx="7772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914400" y="6356350"/>
            <a:ext cx="16764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1841B85C-4E3F-4390-B9AA-FA94C825D29E}" type="datetime1">
              <a:rPr lang="en-US" smtClean="0"/>
              <a:t>11/30/2017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8287F925-5F70-4DA3-9F0D-CCBE1D455F8F}" type="slidenum">
              <a:rPr lang="en-US" altLang="en-US"/>
              <a:pPr>
                <a:defRPr/>
              </a:pPr>
              <a:t>‹#›</a:t>
            </a:fld>
            <a:endParaRPr lang="en-US" altLang="en-US" dirty="0"/>
          </a:p>
        </p:txBody>
      </p:sp>
      <p:pic>
        <p:nvPicPr>
          <p:cNvPr id="1034" name="Picture 11" descr="presentation-sidebar.jpg"/>
          <p:cNvPicPr>
            <a:picLocks noChangeAspect="1"/>
          </p:cNvPicPr>
          <p:nvPr/>
        </p:nvPicPr>
        <p:blipFill>
          <a:blip r:embed="rId16" cstate="print"/>
          <a:srcRect/>
          <a:stretch>
            <a:fillRect/>
          </a:stretch>
        </p:blipFill>
        <p:spPr bwMode="auto">
          <a:xfrm>
            <a:off x="0" y="0"/>
            <a:ext cx="879475" cy="6858000"/>
          </a:xfrm>
          <a:prstGeom prst="rect">
            <a:avLst/>
          </a:prstGeom>
          <a:noFill/>
          <a:ln w="9525">
            <a:noFill/>
            <a:miter lim="800000"/>
            <a:headEnd/>
            <a:tailEnd/>
          </a:ln>
        </p:spPr>
      </p:pic>
      <p:sp>
        <p:nvSpPr>
          <p:cNvPr id="13" name="Rectangle 12"/>
          <p:cNvSpPr/>
          <p:nvPr/>
        </p:nvSpPr>
        <p:spPr>
          <a:xfrm>
            <a:off x="914400" y="228600"/>
            <a:ext cx="7848600" cy="46038"/>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rot="5400000">
            <a:off x="632619" y="521494"/>
            <a:ext cx="609600" cy="46038"/>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rot="5400000">
            <a:off x="8393907" y="1113631"/>
            <a:ext cx="609600" cy="17463"/>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21" r:id="rId12"/>
    <p:sldLayoutId id="2147483922"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4400" b="1" kern="1200">
          <a:solidFill>
            <a:schemeClr val="tx1"/>
          </a:solidFill>
          <a:latin typeface="+mj-lt"/>
          <a:ea typeface="+mj-ea"/>
          <a:cs typeface="+mj-cs"/>
        </a:defRPr>
      </a:lvl1pPr>
      <a:lvl2pPr algn="l" rtl="0" eaLnBrk="1" fontAlgn="base" hangingPunct="1">
        <a:spcBef>
          <a:spcPct val="0"/>
        </a:spcBef>
        <a:spcAft>
          <a:spcPct val="0"/>
        </a:spcAft>
        <a:defRPr sz="4400" b="1">
          <a:solidFill>
            <a:schemeClr val="tx1"/>
          </a:solidFill>
          <a:latin typeface="Calibri" pitchFamily="34" charset="0"/>
        </a:defRPr>
      </a:lvl2pPr>
      <a:lvl3pPr algn="l" rtl="0" eaLnBrk="1" fontAlgn="base" hangingPunct="1">
        <a:spcBef>
          <a:spcPct val="0"/>
        </a:spcBef>
        <a:spcAft>
          <a:spcPct val="0"/>
        </a:spcAft>
        <a:defRPr sz="4400" b="1">
          <a:solidFill>
            <a:schemeClr val="tx1"/>
          </a:solidFill>
          <a:latin typeface="Calibri" pitchFamily="34" charset="0"/>
        </a:defRPr>
      </a:lvl3pPr>
      <a:lvl4pPr algn="l" rtl="0" eaLnBrk="1" fontAlgn="base" hangingPunct="1">
        <a:spcBef>
          <a:spcPct val="0"/>
        </a:spcBef>
        <a:spcAft>
          <a:spcPct val="0"/>
        </a:spcAft>
        <a:defRPr sz="4400" b="1">
          <a:solidFill>
            <a:schemeClr val="tx1"/>
          </a:solidFill>
          <a:latin typeface="Calibri" pitchFamily="34" charset="0"/>
        </a:defRPr>
      </a:lvl4pPr>
      <a:lvl5pPr algn="l" rtl="0" eaLnBrk="1" fontAlgn="base" hangingPunct="1">
        <a:spcBef>
          <a:spcPct val="0"/>
        </a:spcBef>
        <a:spcAft>
          <a:spcPct val="0"/>
        </a:spcAft>
        <a:defRPr sz="4400" b="1">
          <a:solidFill>
            <a:schemeClr val="tx1"/>
          </a:solidFill>
          <a:latin typeface="Calibri" pitchFamily="34" charset="0"/>
        </a:defRPr>
      </a:lvl5pPr>
      <a:lvl6pPr marL="457200" algn="l" rtl="0" eaLnBrk="1" fontAlgn="base" hangingPunct="1">
        <a:spcBef>
          <a:spcPct val="0"/>
        </a:spcBef>
        <a:spcAft>
          <a:spcPct val="0"/>
        </a:spcAft>
        <a:defRPr sz="4400" b="1">
          <a:solidFill>
            <a:schemeClr val="tx1"/>
          </a:solidFill>
          <a:latin typeface="Calibri" pitchFamily="34" charset="0"/>
        </a:defRPr>
      </a:lvl6pPr>
      <a:lvl7pPr marL="914400" algn="l" rtl="0" eaLnBrk="1" fontAlgn="base" hangingPunct="1">
        <a:spcBef>
          <a:spcPct val="0"/>
        </a:spcBef>
        <a:spcAft>
          <a:spcPct val="0"/>
        </a:spcAft>
        <a:defRPr sz="4400" b="1">
          <a:solidFill>
            <a:schemeClr val="tx1"/>
          </a:solidFill>
          <a:latin typeface="Calibri" pitchFamily="34" charset="0"/>
        </a:defRPr>
      </a:lvl7pPr>
      <a:lvl8pPr marL="1371600" algn="l" rtl="0" eaLnBrk="1" fontAlgn="base" hangingPunct="1">
        <a:spcBef>
          <a:spcPct val="0"/>
        </a:spcBef>
        <a:spcAft>
          <a:spcPct val="0"/>
        </a:spcAft>
        <a:defRPr sz="4400" b="1">
          <a:solidFill>
            <a:schemeClr val="tx1"/>
          </a:solidFill>
          <a:latin typeface="Calibri" pitchFamily="34" charset="0"/>
        </a:defRPr>
      </a:lvl8pPr>
      <a:lvl9pPr marL="1828800" algn="l"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002060"/>
        </a:buClr>
        <a:buFont typeface="Wingdings"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2060"/>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02060"/>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02060"/>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mailto:Greg.cowan@justiceadmin.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1"/>
            <a:ext cx="8001000" cy="1543050"/>
          </a:xfrm>
          <a:effectLst>
            <a:outerShdw blurRad="50800" dist="38100" dir="2700000" algn="tl" rotWithShape="0">
              <a:prstClr val="black">
                <a:alpha val="40000"/>
              </a:prstClr>
            </a:outerShdw>
          </a:effectLst>
        </p:spPr>
        <p:txBody>
          <a:bodyPr/>
          <a:lstStyle/>
          <a:p>
            <a:r>
              <a:rPr lang="en-US" dirty="0" smtClean="0"/>
              <a:t>Emergency Management for Judicial Related Offices</a:t>
            </a:r>
            <a:endParaRPr lang="en-US" dirty="0"/>
          </a:p>
        </p:txBody>
      </p:sp>
      <p:sp>
        <p:nvSpPr>
          <p:cNvPr id="3" name="Subtitle 2"/>
          <p:cNvSpPr>
            <a:spLocks noGrp="1"/>
          </p:cNvSpPr>
          <p:nvPr>
            <p:ph type="subTitle" idx="1"/>
          </p:nvPr>
        </p:nvSpPr>
        <p:spPr>
          <a:xfrm>
            <a:off x="1981200" y="3962400"/>
            <a:ext cx="6553200" cy="1752600"/>
          </a:xfrm>
        </p:spPr>
        <p:txBody>
          <a:bodyPr/>
          <a:lstStyle/>
          <a:p>
            <a:r>
              <a:rPr lang="en-US" dirty="0" smtClean="0"/>
              <a:t>Plans, Lessons Learned, and the Path Forward</a:t>
            </a:r>
            <a:endParaRPr lang="en-US" dirty="0"/>
          </a:p>
        </p:txBody>
      </p:sp>
      <p:sp>
        <p:nvSpPr>
          <p:cNvPr id="4" name="Rectangle 3"/>
          <p:cNvSpPr/>
          <p:nvPr/>
        </p:nvSpPr>
        <p:spPr>
          <a:xfrm>
            <a:off x="3581400" y="5823287"/>
            <a:ext cx="5562600" cy="1015663"/>
          </a:xfrm>
          <a:prstGeom prst="rect">
            <a:avLst/>
          </a:prstGeom>
        </p:spPr>
        <p:txBody>
          <a:bodyPr wrap="square">
            <a:spAutoFit/>
          </a:bodyPr>
          <a:lstStyle/>
          <a:p>
            <a:pPr algn="r" eaLnBrk="1" fontAlgn="auto" hangingPunct="1">
              <a:spcAft>
                <a:spcPts val="0"/>
              </a:spcAft>
              <a:defRPr/>
            </a:pPr>
            <a:r>
              <a:rPr lang="en-US" sz="2000" dirty="0" smtClean="0">
                <a:latin typeface="+mn-lt"/>
              </a:rPr>
              <a:t>Statewide Webinar</a:t>
            </a:r>
          </a:p>
          <a:p>
            <a:pPr algn="r" fontAlgn="auto">
              <a:spcAft>
                <a:spcPts val="0"/>
              </a:spcAft>
              <a:defRPr/>
            </a:pPr>
            <a:r>
              <a:rPr lang="en-US" sz="2000" dirty="0">
                <a:latin typeface="+mn-lt"/>
              </a:rPr>
              <a:t>Justice Administrative Commission</a:t>
            </a:r>
          </a:p>
          <a:p>
            <a:pPr algn="r" eaLnBrk="1" fontAlgn="auto" hangingPunct="1">
              <a:spcAft>
                <a:spcPts val="0"/>
              </a:spcAft>
              <a:defRPr/>
            </a:pPr>
            <a:r>
              <a:rPr lang="en-US" sz="2000" dirty="0" smtClean="0">
                <a:latin typeface="+mn-lt"/>
              </a:rPr>
              <a:t>November 30, 2017</a:t>
            </a:r>
            <a:endParaRPr lang="en-US" sz="20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7" name="Rectangle 2"/>
          <p:cNvSpPr>
            <a:spLocks noGrp="1" noRot="1" noChangeArrowheads="1"/>
          </p:cNvSpPr>
          <p:nvPr>
            <p:ph type="title" idx="4294967295"/>
          </p:nvPr>
        </p:nvSpPr>
        <p:spPr/>
        <p:txBody>
          <a:bodyPr/>
          <a:lstStyle/>
          <a:p>
            <a:r>
              <a:rPr lang="en-US" sz="3600" dirty="0"/>
              <a:t>Continuity of Operations </a:t>
            </a:r>
            <a:r>
              <a:rPr lang="en-US" sz="3600" dirty="0" smtClean="0"/>
              <a:t>Plan (COOP)</a:t>
            </a:r>
            <a:endParaRPr lang="en-US" sz="3600" dirty="0"/>
          </a:p>
        </p:txBody>
      </p:sp>
      <p:sp>
        <p:nvSpPr>
          <p:cNvPr id="605188" name="AutoShape 3"/>
          <p:cNvSpPr>
            <a:spLocks noChangeArrowheads="1"/>
          </p:cNvSpPr>
          <p:nvPr/>
        </p:nvSpPr>
        <p:spPr bwMode="auto">
          <a:xfrm>
            <a:off x="7759578" y="1524000"/>
            <a:ext cx="609600" cy="533400"/>
          </a:xfrm>
          <a:prstGeom prst="flowChartConnector">
            <a:avLst/>
          </a:prstGeom>
          <a:noFill/>
          <a:ln w="9525">
            <a:solidFill>
              <a:schemeClr val="tx1"/>
            </a:solidFill>
            <a:round/>
            <a:headEnd/>
            <a:tailEnd/>
          </a:ln>
        </p:spPr>
        <p:txBody>
          <a:bodyPr wrap="none" anchor="ctr"/>
          <a:lstStyle/>
          <a:p>
            <a:pPr algn="ctr" eaLnBrk="0" hangingPunct="0"/>
            <a:endParaRPr lang="en-CA" sz="1800" b="0" dirty="0">
              <a:latin typeface="Garamond" pitchFamily="18" charset="0"/>
            </a:endParaRPr>
          </a:p>
        </p:txBody>
      </p:sp>
      <p:sp>
        <p:nvSpPr>
          <p:cNvPr id="605189" name="Rectangle 4"/>
          <p:cNvSpPr>
            <a:spLocks noChangeArrowheads="1"/>
          </p:cNvSpPr>
          <p:nvPr/>
        </p:nvSpPr>
        <p:spPr bwMode="auto">
          <a:xfrm>
            <a:off x="7530978" y="1676400"/>
            <a:ext cx="1066800" cy="244475"/>
          </a:xfrm>
          <a:prstGeom prst="rect">
            <a:avLst/>
          </a:prstGeom>
          <a:noFill/>
          <a:ln w="9525">
            <a:noFill/>
            <a:miter lim="800000"/>
            <a:headEnd/>
            <a:tailEnd/>
          </a:ln>
        </p:spPr>
        <p:txBody>
          <a:bodyPr>
            <a:spAutoFit/>
          </a:bodyPr>
          <a:lstStyle/>
          <a:p>
            <a:pPr algn="ctr"/>
            <a:r>
              <a:rPr lang="en-US" sz="1000" b="0" dirty="0">
                <a:latin typeface="Times New Roman" pitchFamily="18" charset="0"/>
              </a:rPr>
              <a:t>COOP</a:t>
            </a:r>
          </a:p>
        </p:txBody>
      </p:sp>
      <p:sp>
        <p:nvSpPr>
          <p:cNvPr id="605190" name="AutoShape 6"/>
          <p:cNvSpPr>
            <a:spLocks noChangeArrowheads="1"/>
          </p:cNvSpPr>
          <p:nvPr/>
        </p:nvSpPr>
        <p:spPr bwMode="auto">
          <a:xfrm>
            <a:off x="7226178" y="2362200"/>
            <a:ext cx="1752600" cy="914400"/>
          </a:xfrm>
          <a:prstGeom prst="flowChartProcess">
            <a:avLst/>
          </a:prstGeom>
          <a:noFill/>
          <a:ln w="9525">
            <a:solidFill>
              <a:schemeClr val="tx1"/>
            </a:solidFill>
            <a:miter lim="800000"/>
            <a:headEnd/>
            <a:tailEnd/>
          </a:ln>
        </p:spPr>
        <p:txBody>
          <a:bodyPr wrap="none" anchor="ctr"/>
          <a:lstStyle/>
          <a:p>
            <a:pPr algn="ctr" eaLnBrk="0" hangingPunct="0"/>
            <a:endParaRPr lang="en-CA" sz="1800" b="0" dirty="0">
              <a:latin typeface="Garamond" pitchFamily="18" charset="0"/>
            </a:endParaRPr>
          </a:p>
        </p:txBody>
      </p:sp>
      <p:sp>
        <p:nvSpPr>
          <p:cNvPr id="605191" name="Line 7"/>
          <p:cNvSpPr>
            <a:spLocks noChangeShapeType="1"/>
          </p:cNvSpPr>
          <p:nvPr/>
        </p:nvSpPr>
        <p:spPr bwMode="auto">
          <a:xfrm>
            <a:off x="8064378" y="2057400"/>
            <a:ext cx="0" cy="304800"/>
          </a:xfrm>
          <a:prstGeom prst="line">
            <a:avLst/>
          </a:prstGeom>
          <a:noFill/>
          <a:ln w="9525">
            <a:solidFill>
              <a:schemeClr val="tx1"/>
            </a:solidFill>
            <a:round/>
            <a:headEnd/>
            <a:tailEnd type="triangle" w="med" len="med"/>
          </a:ln>
        </p:spPr>
        <p:txBody>
          <a:bodyPr wrap="none"/>
          <a:lstStyle/>
          <a:p>
            <a:pPr algn="ctr"/>
            <a:endParaRPr lang="en-US" dirty="0"/>
          </a:p>
        </p:txBody>
      </p:sp>
      <p:sp>
        <p:nvSpPr>
          <p:cNvPr id="605192" name="Rectangle 8"/>
          <p:cNvSpPr>
            <a:spLocks noChangeArrowheads="1"/>
          </p:cNvSpPr>
          <p:nvPr/>
        </p:nvSpPr>
        <p:spPr bwMode="auto">
          <a:xfrm>
            <a:off x="7226178" y="2362200"/>
            <a:ext cx="1752600" cy="854075"/>
          </a:xfrm>
          <a:prstGeom prst="rect">
            <a:avLst/>
          </a:prstGeom>
          <a:noFill/>
          <a:ln w="9525">
            <a:noFill/>
            <a:miter lim="800000"/>
            <a:headEnd/>
            <a:tailEnd/>
          </a:ln>
        </p:spPr>
        <p:txBody>
          <a:bodyPr>
            <a:spAutoFit/>
          </a:bodyPr>
          <a:lstStyle/>
          <a:p>
            <a:pPr algn="ctr"/>
            <a:r>
              <a:rPr lang="en-US" sz="1000" b="0" dirty="0">
                <a:latin typeface="Times New Roman" pitchFamily="18" charset="0"/>
              </a:rPr>
              <a:t>Activate COOP and Begin the  Process toward Performance of Mission Essential Functions in a Predetermined and Temporary Alternate Facility</a:t>
            </a:r>
          </a:p>
        </p:txBody>
      </p:sp>
      <p:sp>
        <p:nvSpPr>
          <p:cNvPr id="605193" name="AutoShape 10"/>
          <p:cNvSpPr>
            <a:spLocks noChangeArrowheads="1"/>
          </p:cNvSpPr>
          <p:nvPr/>
        </p:nvSpPr>
        <p:spPr bwMode="auto">
          <a:xfrm>
            <a:off x="1130178" y="2133600"/>
            <a:ext cx="1981200" cy="1219200"/>
          </a:xfrm>
          <a:prstGeom prst="flowChartDecision">
            <a:avLst/>
          </a:prstGeom>
          <a:noFill/>
          <a:ln w="9525">
            <a:solidFill>
              <a:schemeClr val="tx1"/>
            </a:solidFill>
            <a:miter lim="800000"/>
            <a:headEnd/>
            <a:tailEnd/>
          </a:ln>
        </p:spPr>
        <p:txBody>
          <a:bodyPr wrap="none" anchor="ctr"/>
          <a:lstStyle/>
          <a:p>
            <a:pPr algn="ctr" eaLnBrk="0" hangingPunct="0"/>
            <a:endParaRPr lang="en-CA" sz="1800" b="0" dirty="0">
              <a:latin typeface="Garamond" pitchFamily="18" charset="0"/>
            </a:endParaRPr>
          </a:p>
        </p:txBody>
      </p:sp>
      <p:sp>
        <p:nvSpPr>
          <p:cNvPr id="605194" name="Rectangle 11"/>
          <p:cNvSpPr>
            <a:spLocks noChangeArrowheads="1"/>
          </p:cNvSpPr>
          <p:nvPr/>
        </p:nvSpPr>
        <p:spPr bwMode="auto">
          <a:xfrm>
            <a:off x="1282578" y="2438400"/>
            <a:ext cx="1752600" cy="549275"/>
          </a:xfrm>
          <a:prstGeom prst="rect">
            <a:avLst/>
          </a:prstGeom>
          <a:noFill/>
          <a:ln w="9525">
            <a:noFill/>
            <a:miter lim="800000"/>
            <a:headEnd/>
            <a:tailEnd/>
          </a:ln>
        </p:spPr>
        <p:txBody>
          <a:bodyPr>
            <a:spAutoFit/>
          </a:bodyPr>
          <a:lstStyle/>
          <a:p>
            <a:pPr algn="ctr"/>
            <a:r>
              <a:rPr lang="en-US" sz="1000" b="0" dirty="0">
                <a:latin typeface="Times New Roman" pitchFamily="18" charset="0"/>
              </a:rPr>
              <a:t>Can Full Operations in Primary Facility be Reconstituted in 30 Days?</a:t>
            </a:r>
          </a:p>
        </p:txBody>
      </p:sp>
      <p:sp>
        <p:nvSpPr>
          <p:cNvPr id="605195" name="Line 12"/>
          <p:cNvSpPr>
            <a:spLocks noChangeShapeType="1"/>
          </p:cNvSpPr>
          <p:nvPr/>
        </p:nvSpPr>
        <p:spPr bwMode="auto">
          <a:xfrm flipH="1">
            <a:off x="3111378" y="2743200"/>
            <a:ext cx="914400" cy="0"/>
          </a:xfrm>
          <a:prstGeom prst="line">
            <a:avLst/>
          </a:prstGeom>
          <a:noFill/>
          <a:ln w="9525">
            <a:solidFill>
              <a:schemeClr val="tx1"/>
            </a:solidFill>
            <a:round/>
            <a:headEnd/>
            <a:tailEnd type="triangle" w="med" len="med"/>
          </a:ln>
        </p:spPr>
        <p:txBody>
          <a:bodyPr wrap="none"/>
          <a:lstStyle/>
          <a:p>
            <a:pPr algn="ctr"/>
            <a:endParaRPr lang="en-US" dirty="0"/>
          </a:p>
        </p:txBody>
      </p:sp>
      <p:sp>
        <p:nvSpPr>
          <p:cNvPr id="605196" name="AutoShape 14"/>
          <p:cNvSpPr>
            <a:spLocks noChangeArrowheads="1"/>
          </p:cNvSpPr>
          <p:nvPr/>
        </p:nvSpPr>
        <p:spPr bwMode="auto">
          <a:xfrm>
            <a:off x="1282578" y="5105400"/>
            <a:ext cx="1828800" cy="609600"/>
          </a:xfrm>
          <a:prstGeom prst="flowChartAlternateProcess">
            <a:avLst/>
          </a:prstGeom>
          <a:noFill/>
          <a:ln w="9525">
            <a:solidFill>
              <a:schemeClr val="tx1"/>
            </a:solidFill>
            <a:miter lim="800000"/>
            <a:headEnd/>
            <a:tailEnd/>
          </a:ln>
        </p:spPr>
        <p:txBody>
          <a:bodyPr wrap="none" anchor="ctr"/>
          <a:lstStyle/>
          <a:p>
            <a:pPr algn="ctr" eaLnBrk="0" hangingPunct="0"/>
            <a:endParaRPr lang="en-CA" sz="1800" b="0" dirty="0">
              <a:latin typeface="Garamond" pitchFamily="18" charset="0"/>
            </a:endParaRPr>
          </a:p>
        </p:txBody>
      </p:sp>
      <p:sp>
        <p:nvSpPr>
          <p:cNvPr id="605197" name="Rectangle 15"/>
          <p:cNvSpPr>
            <a:spLocks noChangeArrowheads="1"/>
          </p:cNvSpPr>
          <p:nvPr/>
        </p:nvSpPr>
        <p:spPr bwMode="auto">
          <a:xfrm>
            <a:off x="1282578" y="5181600"/>
            <a:ext cx="1828800" cy="549275"/>
          </a:xfrm>
          <a:prstGeom prst="rect">
            <a:avLst/>
          </a:prstGeom>
          <a:noFill/>
          <a:ln w="9525">
            <a:noFill/>
            <a:miter lim="800000"/>
            <a:headEnd/>
            <a:tailEnd/>
          </a:ln>
        </p:spPr>
        <p:txBody>
          <a:bodyPr>
            <a:spAutoFit/>
          </a:bodyPr>
          <a:lstStyle/>
          <a:p>
            <a:pPr algn="ctr"/>
            <a:r>
              <a:rPr lang="en-US" sz="1000" b="0" dirty="0">
                <a:latin typeface="Times New Roman" pitchFamily="18" charset="0"/>
              </a:rPr>
              <a:t>Transfer Back into Full Operations in the Primary Facility</a:t>
            </a:r>
          </a:p>
        </p:txBody>
      </p:sp>
      <p:sp>
        <p:nvSpPr>
          <p:cNvPr id="605198" name="Line 16"/>
          <p:cNvSpPr>
            <a:spLocks noChangeShapeType="1"/>
          </p:cNvSpPr>
          <p:nvPr/>
        </p:nvSpPr>
        <p:spPr bwMode="auto">
          <a:xfrm>
            <a:off x="2196978" y="4648200"/>
            <a:ext cx="0" cy="457200"/>
          </a:xfrm>
          <a:prstGeom prst="line">
            <a:avLst/>
          </a:prstGeom>
          <a:noFill/>
          <a:ln w="9525">
            <a:solidFill>
              <a:schemeClr val="tx1"/>
            </a:solidFill>
            <a:round/>
            <a:headEnd/>
            <a:tailEnd type="triangle" w="med" len="med"/>
          </a:ln>
        </p:spPr>
        <p:txBody>
          <a:bodyPr wrap="none"/>
          <a:lstStyle/>
          <a:p>
            <a:pPr algn="ctr"/>
            <a:endParaRPr lang="en-US" dirty="0"/>
          </a:p>
        </p:txBody>
      </p:sp>
      <p:sp>
        <p:nvSpPr>
          <p:cNvPr id="605199" name="AutoShape 18"/>
          <p:cNvSpPr>
            <a:spLocks noChangeArrowheads="1"/>
          </p:cNvSpPr>
          <p:nvPr/>
        </p:nvSpPr>
        <p:spPr bwMode="auto">
          <a:xfrm>
            <a:off x="7226178" y="3733800"/>
            <a:ext cx="1752600" cy="914400"/>
          </a:xfrm>
          <a:prstGeom prst="flowChartProcess">
            <a:avLst/>
          </a:prstGeom>
          <a:noFill/>
          <a:ln w="9525">
            <a:solidFill>
              <a:schemeClr val="tx1"/>
            </a:solidFill>
            <a:miter lim="800000"/>
            <a:headEnd/>
            <a:tailEnd/>
          </a:ln>
        </p:spPr>
        <p:txBody>
          <a:bodyPr wrap="none" anchor="ctr"/>
          <a:lstStyle/>
          <a:p>
            <a:pPr algn="ctr" eaLnBrk="0" hangingPunct="0"/>
            <a:endParaRPr lang="en-CA" sz="1800" b="0" dirty="0">
              <a:latin typeface="Garamond" pitchFamily="18" charset="0"/>
            </a:endParaRPr>
          </a:p>
        </p:txBody>
      </p:sp>
      <p:sp>
        <p:nvSpPr>
          <p:cNvPr id="605200" name="Rectangle 19"/>
          <p:cNvSpPr>
            <a:spLocks noChangeArrowheads="1"/>
          </p:cNvSpPr>
          <p:nvPr/>
        </p:nvSpPr>
        <p:spPr bwMode="auto">
          <a:xfrm>
            <a:off x="7226178" y="3810000"/>
            <a:ext cx="1779588" cy="701675"/>
          </a:xfrm>
          <a:prstGeom prst="rect">
            <a:avLst/>
          </a:prstGeom>
          <a:noFill/>
          <a:ln w="9525">
            <a:noFill/>
            <a:miter lim="800000"/>
            <a:headEnd/>
            <a:tailEnd/>
          </a:ln>
        </p:spPr>
        <p:txBody>
          <a:bodyPr>
            <a:spAutoFit/>
          </a:bodyPr>
          <a:lstStyle/>
          <a:p>
            <a:pPr algn="ctr"/>
            <a:r>
              <a:rPr lang="en-US" sz="1000" b="0" dirty="0">
                <a:latin typeface="Times New Roman" pitchFamily="18" charset="0"/>
              </a:rPr>
              <a:t>Immediately Begin Efforts to Reconstitute Full Operations within 30 Days in a Long-Term Alternate Facility</a:t>
            </a:r>
          </a:p>
        </p:txBody>
      </p:sp>
      <p:sp>
        <p:nvSpPr>
          <p:cNvPr id="605201" name="Line 20"/>
          <p:cNvSpPr>
            <a:spLocks noChangeShapeType="1"/>
          </p:cNvSpPr>
          <p:nvPr/>
        </p:nvSpPr>
        <p:spPr bwMode="auto">
          <a:xfrm>
            <a:off x="5930778" y="4191000"/>
            <a:ext cx="1295400" cy="0"/>
          </a:xfrm>
          <a:prstGeom prst="line">
            <a:avLst/>
          </a:prstGeom>
          <a:noFill/>
          <a:ln w="9525">
            <a:solidFill>
              <a:schemeClr val="tx1"/>
            </a:solidFill>
            <a:round/>
            <a:headEnd/>
            <a:tailEnd type="triangle" w="med" len="med"/>
          </a:ln>
        </p:spPr>
        <p:txBody>
          <a:bodyPr wrap="none"/>
          <a:lstStyle/>
          <a:p>
            <a:pPr algn="ctr"/>
            <a:endParaRPr lang="en-US" dirty="0"/>
          </a:p>
        </p:txBody>
      </p:sp>
      <p:sp>
        <p:nvSpPr>
          <p:cNvPr id="605202" name="AutoShape 22"/>
          <p:cNvSpPr>
            <a:spLocks noChangeArrowheads="1"/>
          </p:cNvSpPr>
          <p:nvPr/>
        </p:nvSpPr>
        <p:spPr bwMode="auto">
          <a:xfrm>
            <a:off x="7226178" y="5105400"/>
            <a:ext cx="1828800" cy="609600"/>
          </a:xfrm>
          <a:prstGeom prst="flowChartAlternateProcess">
            <a:avLst/>
          </a:prstGeom>
          <a:noFill/>
          <a:ln w="9525">
            <a:solidFill>
              <a:schemeClr val="tx1"/>
            </a:solidFill>
            <a:miter lim="800000"/>
            <a:headEnd/>
            <a:tailEnd/>
          </a:ln>
        </p:spPr>
        <p:txBody>
          <a:bodyPr wrap="none" anchor="ctr"/>
          <a:lstStyle/>
          <a:p>
            <a:pPr algn="ctr" eaLnBrk="0" hangingPunct="0"/>
            <a:endParaRPr lang="en-CA" sz="1800" b="0" dirty="0">
              <a:latin typeface="Garamond" pitchFamily="18" charset="0"/>
            </a:endParaRPr>
          </a:p>
        </p:txBody>
      </p:sp>
      <p:sp>
        <p:nvSpPr>
          <p:cNvPr id="605203" name="Rectangle 23"/>
          <p:cNvSpPr>
            <a:spLocks noChangeArrowheads="1"/>
          </p:cNvSpPr>
          <p:nvPr/>
        </p:nvSpPr>
        <p:spPr bwMode="auto">
          <a:xfrm>
            <a:off x="7226178" y="5181600"/>
            <a:ext cx="1828800" cy="549275"/>
          </a:xfrm>
          <a:prstGeom prst="rect">
            <a:avLst/>
          </a:prstGeom>
          <a:noFill/>
          <a:ln w="9525">
            <a:noFill/>
            <a:miter lim="800000"/>
            <a:headEnd/>
            <a:tailEnd/>
          </a:ln>
        </p:spPr>
        <p:txBody>
          <a:bodyPr>
            <a:spAutoFit/>
          </a:bodyPr>
          <a:lstStyle/>
          <a:p>
            <a:pPr algn="ctr"/>
            <a:r>
              <a:rPr lang="en-US" sz="1000" b="0" dirty="0">
                <a:latin typeface="Times New Roman" pitchFamily="18" charset="0"/>
              </a:rPr>
              <a:t>Full Operations in a Long-Term Alternate Facility Initiated within 30 Days</a:t>
            </a:r>
          </a:p>
        </p:txBody>
      </p:sp>
      <p:sp>
        <p:nvSpPr>
          <p:cNvPr id="605204" name="Line 24"/>
          <p:cNvSpPr>
            <a:spLocks noChangeShapeType="1"/>
          </p:cNvSpPr>
          <p:nvPr/>
        </p:nvSpPr>
        <p:spPr bwMode="auto">
          <a:xfrm>
            <a:off x="8140578" y="4648200"/>
            <a:ext cx="0" cy="457200"/>
          </a:xfrm>
          <a:prstGeom prst="line">
            <a:avLst/>
          </a:prstGeom>
          <a:noFill/>
          <a:ln w="9525">
            <a:solidFill>
              <a:schemeClr val="tx1"/>
            </a:solidFill>
            <a:round/>
            <a:headEnd/>
            <a:tailEnd type="triangle" w="med" len="med"/>
          </a:ln>
        </p:spPr>
        <p:txBody>
          <a:bodyPr wrap="none"/>
          <a:lstStyle/>
          <a:p>
            <a:pPr algn="ctr"/>
            <a:endParaRPr lang="en-US" dirty="0"/>
          </a:p>
        </p:txBody>
      </p:sp>
      <p:sp>
        <p:nvSpPr>
          <p:cNvPr id="605205" name="AutoShape 26"/>
          <p:cNvSpPr>
            <a:spLocks noChangeArrowheads="1"/>
          </p:cNvSpPr>
          <p:nvPr/>
        </p:nvSpPr>
        <p:spPr bwMode="auto">
          <a:xfrm>
            <a:off x="1282578" y="3733800"/>
            <a:ext cx="1752600" cy="914400"/>
          </a:xfrm>
          <a:prstGeom prst="flowChartProcess">
            <a:avLst/>
          </a:prstGeom>
          <a:noFill/>
          <a:ln w="9525">
            <a:solidFill>
              <a:schemeClr val="tx1"/>
            </a:solidFill>
            <a:miter lim="800000"/>
            <a:headEnd/>
            <a:tailEnd/>
          </a:ln>
        </p:spPr>
        <p:txBody>
          <a:bodyPr wrap="none" anchor="ctr"/>
          <a:lstStyle/>
          <a:p>
            <a:pPr algn="ctr" eaLnBrk="0" hangingPunct="0"/>
            <a:endParaRPr lang="en-CA" sz="1800" b="0" dirty="0">
              <a:latin typeface="Garamond" pitchFamily="18" charset="0"/>
            </a:endParaRPr>
          </a:p>
        </p:txBody>
      </p:sp>
      <p:sp>
        <p:nvSpPr>
          <p:cNvPr id="605206" name="Rectangle 27"/>
          <p:cNvSpPr>
            <a:spLocks noChangeArrowheads="1"/>
          </p:cNvSpPr>
          <p:nvPr/>
        </p:nvSpPr>
        <p:spPr bwMode="auto">
          <a:xfrm>
            <a:off x="1282578" y="3886200"/>
            <a:ext cx="1752600" cy="549275"/>
          </a:xfrm>
          <a:prstGeom prst="rect">
            <a:avLst/>
          </a:prstGeom>
          <a:noFill/>
          <a:ln w="9525">
            <a:noFill/>
            <a:miter lim="800000"/>
            <a:headEnd/>
            <a:tailEnd/>
          </a:ln>
        </p:spPr>
        <p:txBody>
          <a:bodyPr>
            <a:spAutoFit/>
          </a:bodyPr>
          <a:lstStyle/>
          <a:p>
            <a:pPr algn="ctr"/>
            <a:r>
              <a:rPr lang="en-US" sz="1000" b="0" dirty="0">
                <a:latin typeface="Times New Roman" pitchFamily="18" charset="0"/>
              </a:rPr>
              <a:t>Perform Mission Essential Functions under the COOP on a Temporary Basis</a:t>
            </a:r>
          </a:p>
        </p:txBody>
      </p:sp>
      <p:cxnSp>
        <p:nvCxnSpPr>
          <p:cNvPr id="605207" name="AutoShape 28"/>
          <p:cNvCxnSpPr>
            <a:cxnSpLocks noChangeShapeType="1"/>
            <a:stCxn id="605193" idx="1"/>
            <a:endCxn id="605205" idx="0"/>
          </p:cNvCxnSpPr>
          <p:nvPr/>
        </p:nvCxnSpPr>
        <p:spPr bwMode="auto">
          <a:xfrm rot="10800000" flipH="1" flipV="1">
            <a:off x="1130178" y="2743200"/>
            <a:ext cx="1028700" cy="990600"/>
          </a:xfrm>
          <a:prstGeom prst="bentConnector4">
            <a:avLst>
              <a:gd name="adj1" fmla="val -8547"/>
              <a:gd name="adj2" fmla="val 80769"/>
            </a:avLst>
          </a:prstGeom>
          <a:noFill/>
          <a:ln w="9525">
            <a:solidFill>
              <a:schemeClr val="tx1"/>
            </a:solidFill>
            <a:miter lim="800000"/>
            <a:headEnd/>
            <a:tailEnd type="triangle" w="med" len="med"/>
          </a:ln>
        </p:spPr>
      </p:cxnSp>
      <p:sp useBgFill="1">
        <p:nvSpPr>
          <p:cNvPr id="605208" name="Text Box 29"/>
          <p:cNvSpPr txBox="1">
            <a:spLocks noChangeArrowheads="1"/>
          </p:cNvSpPr>
          <p:nvPr/>
        </p:nvSpPr>
        <p:spPr bwMode="auto">
          <a:xfrm>
            <a:off x="911836" y="3017837"/>
            <a:ext cx="461963" cy="304800"/>
          </a:xfrm>
          <a:prstGeom prst="rect">
            <a:avLst/>
          </a:prstGeom>
          <a:ln w="9525">
            <a:noFill/>
            <a:miter lim="800000"/>
            <a:headEnd/>
            <a:tailEnd/>
          </a:ln>
        </p:spPr>
        <p:txBody>
          <a:bodyPr wrap="none">
            <a:spAutoFit/>
          </a:bodyPr>
          <a:lstStyle/>
          <a:p>
            <a:pPr algn="ctr"/>
            <a:r>
              <a:rPr lang="en-US" sz="1400" b="0" dirty="0">
                <a:latin typeface="Times New Roman" pitchFamily="18" charset="0"/>
              </a:rPr>
              <a:t>Yes</a:t>
            </a:r>
          </a:p>
        </p:txBody>
      </p:sp>
      <p:sp>
        <p:nvSpPr>
          <p:cNvPr id="605209" name="AutoShape 31"/>
          <p:cNvSpPr>
            <a:spLocks noChangeArrowheads="1"/>
          </p:cNvSpPr>
          <p:nvPr/>
        </p:nvSpPr>
        <p:spPr bwMode="auto">
          <a:xfrm>
            <a:off x="4025778" y="2209800"/>
            <a:ext cx="1752600" cy="1025525"/>
          </a:xfrm>
          <a:prstGeom prst="flowChartProcess">
            <a:avLst/>
          </a:prstGeom>
          <a:noFill/>
          <a:ln w="9525">
            <a:solidFill>
              <a:schemeClr val="tx1"/>
            </a:solidFill>
            <a:miter lim="800000"/>
            <a:headEnd/>
            <a:tailEnd/>
          </a:ln>
        </p:spPr>
        <p:txBody>
          <a:bodyPr wrap="none" anchor="ctr"/>
          <a:lstStyle/>
          <a:p>
            <a:pPr algn="ctr" eaLnBrk="0" hangingPunct="0"/>
            <a:endParaRPr lang="en-CA" sz="1800" b="0" dirty="0">
              <a:latin typeface="Garamond" pitchFamily="18" charset="0"/>
            </a:endParaRPr>
          </a:p>
        </p:txBody>
      </p:sp>
      <p:sp>
        <p:nvSpPr>
          <p:cNvPr id="605210" name="Rectangle 32"/>
          <p:cNvSpPr>
            <a:spLocks noChangeArrowheads="1"/>
          </p:cNvSpPr>
          <p:nvPr/>
        </p:nvSpPr>
        <p:spPr bwMode="auto">
          <a:xfrm>
            <a:off x="3949578" y="2209800"/>
            <a:ext cx="1828800" cy="1006475"/>
          </a:xfrm>
          <a:prstGeom prst="rect">
            <a:avLst/>
          </a:prstGeom>
          <a:noFill/>
          <a:ln w="9525">
            <a:noFill/>
            <a:miter lim="800000"/>
            <a:headEnd/>
            <a:tailEnd/>
          </a:ln>
        </p:spPr>
        <p:txBody>
          <a:bodyPr>
            <a:spAutoFit/>
          </a:bodyPr>
          <a:lstStyle/>
          <a:p>
            <a:pPr algn="ctr"/>
            <a:r>
              <a:rPr lang="en-US" sz="1000" b="0" dirty="0">
                <a:latin typeface="Times New Roman" pitchFamily="18" charset="0"/>
              </a:rPr>
              <a:t>An Individual or Group will Assess Whether or Not Full Operations in the Primary Facility can be Reconstituted within 30 Days of COOP Activation</a:t>
            </a:r>
          </a:p>
        </p:txBody>
      </p:sp>
      <p:cxnSp>
        <p:nvCxnSpPr>
          <p:cNvPr id="605211" name="AutoShape 33"/>
          <p:cNvCxnSpPr>
            <a:cxnSpLocks noChangeShapeType="1"/>
            <a:stCxn id="605192" idx="1"/>
            <a:endCxn id="605210" idx="3"/>
          </p:cNvCxnSpPr>
          <p:nvPr/>
        </p:nvCxnSpPr>
        <p:spPr bwMode="auto">
          <a:xfrm flipH="1">
            <a:off x="5778378" y="2689225"/>
            <a:ext cx="1447800" cy="0"/>
          </a:xfrm>
          <a:prstGeom prst="straightConnector1">
            <a:avLst/>
          </a:prstGeom>
          <a:noFill/>
          <a:ln w="9525">
            <a:solidFill>
              <a:schemeClr val="tx1"/>
            </a:solidFill>
            <a:round/>
            <a:headEnd/>
            <a:tailEnd type="triangle" w="med" len="med"/>
          </a:ln>
        </p:spPr>
      </p:cxnSp>
      <p:sp useBgFill="1">
        <p:nvSpPr>
          <p:cNvPr id="605212" name="Text Box 34"/>
          <p:cNvSpPr txBox="1">
            <a:spLocks noChangeArrowheads="1"/>
          </p:cNvSpPr>
          <p:nvPr/>
        </p:nvSpPr>
        <p:spPr bwMode="auto">
          <a:xfrm>
            <a:off x="6011862" y="2514600"/>
            <a:ext cx="1082675" cy="304800"/>
          </a:xfrm>
          <a:prstGeom prst="rect">
            <a:avLst/>
          </a:prstGeom>
          <a:ln w="9525">
            <a:noFill/>
            <a:miter lim="800000"/>
            <a:headEnd/>
            <a:tailEnd/>
          </a:ln>
        </p:spPr>
        <p:txBody>
          <a:bodyPr>
            <a:spAutoFit/>
          </a:bodyPr>
          <a:lstStyle/>
          <a:p>
            <a:pPr algn="ctr"/>
            <a:r>
              <a:rPr lang="en-US" sz="1400" b="0" dirty="0">
                <a:latin typeface="Times New Roman" pitchFamily="18" charset="0"/>
              </a:rPr>
              <a:t>Immediately</a:t>
            </a:r>
          </a:p>
        </p:txBody>
      </p:sp>
      <p:sp>
        <p:nvSpPr>
          <p:cNvPr id="605213" name="AutoShape 36"/>
          <p:cNvSpPr>
            <a:spLocks noChangeArrowheads="1"/>
          </p:cNvSpPr>
          <p:nvPr/>
        </p:nvSpPr>
        <p:spPr bwMode="auto">
          <a:xfrm>
            <a:off x="4178178" y="3733800"/>
            <a:ext cx="1752600" cy="914400"/>
          </a:xfrm>
          <a:prstGeom prst="flowChartProcess">
            <a:avLst/>
          </a:prstGeom>
          <a:noFill/>
          <a:ln w="9525">
            <a:solidFill>
              <a:schemeClr val="tx1"/>
            </a:solidFill>
            <a:miter lim="800000"/>
            <a:headEnd/>
            <a:tailEnd/>
          </a:ln>
        </p:spPr>
        <p:txBody>
          <a:bodyPr wrap="none" anchor="ctr"/>
          <a:lstStyle/>
          <a:p>
            <a:pPr algn="ctr" eaLnBrk="0" hangingPunct="0"/>
            <a:endParaRPr lang="en-CA" sz="1800" b="0" dirty="0">
              <a:latin typeface="Garamond" pitchFamily="18" charset="0"/>
            </a:endParaRPr>
          </a:p>
        </p:txBody>
      </p:sp>
      <p:sp>
        <p:nvSpPr>
          <p:cNvPr id="605214" name="Rectangle 37"/>
          <p:cNvSpPr>
            <a:spLocks noChangeArrowheads="1"/>
          </p:cNvSpPr>
          <p:nvPr/>
        </p:nvSpPr>
        <p:spPr bwMode="auto">
          <a:xfrm>
            <a:off x="4178178" y="3886200"/>
            <a:ext cx="1752600" cy="549275"/>
          </a:xfrm>
          <a:prstGeom prst="rect">
            <a:avLst/>
          </a:prstGeom>
          <a:noFill/>
          <a:ln w="9525">
            <a:noFill/>
            <a:miter lim="800000"/>
            <a:headEnd/>
            <a:tailEnd/>
          </a:ln>
        </p:spPr>
        <p:txBody>
          <a:bodyPr>
            <a:spAutoFit/>
          </a:bodyPr>
          <a:lstStyle/>
          <a:p>
            <a:pPr algn="ctr"/>
            <a:r>
              <a:rPr lang="en-US" sz="1000" b="0" dirty="0">
                <a:latin typeface="Times New Roman" pitchFamily="18" charset="0"/>
              </a:rPr>
              <a:t>Perform Mission Essential Functions under the COOP on a Temporary Basis</a:t>
            </a:r>
          </a:p>
        </p:txBody>
      </p:sp>
      <p:cxnSp>
        <p:nvCxnSpPr>
          <p:cNvPr id="605215" name="AutoShape 38"/>
          <p:cNvCxnSpPr>
            <a:cxnSpLocks noChangeShapeType="1"/>
            <a:stCxn id="605193" idx="2"/>
            <a:endCxn id="605213" idx="0"/>
          </p:cNvCxnSpPr>
          <p:nvPr/>
        </p:nvCxnSpPr>
        <p:spPr bwMode="auto">
          <a:xfrm rot="16200000" flipH="1">
            <a:off x="3397128" y="2076450"/>
            <a:ext cx="381000" cy="2933700"/>
          </a:xfrm>
          <a:prstGeom prst="bentConnector3">
            <a:avLst>
              <a:gd name="adj1" fmla="val 21245"/>
            </a:avLst>
          </a:prstGeom>
          <a:noFill/>
          <a:ln w="9525">
            <a:solidFill>
              <a:schemeClr val="tx1"/>
            </a:solidFill>
            <a:miter lim="800000"/>
            <a:headEnd/>
            <a:tailEnd type="triangle" w="med" len="med"/>
          </a:ln>
        </p:spPr>
      </p:cxnSp>
      <p:sp useBgFill="1">
        <p:nvSpPr>
          <p:cNvPr id="605216" name="Text Box 39"/>
          <p:cNvSpPr txBox="1">
            <a:spLocks noChangeArrowheads="1"/>
          </p:cNvSpPr>
          <p:nvPr/>
        </p:nvSpPr>
        <p:spPr bwMode="auto">
          <a:xfrm>
            <a:off x="3339978" y="3276600"/>
            <a:ext cx="401638" cy="304800"/>
          </a:xfrm>
          <a:prstGeom prst="rect">
            <a:avLst/>
          </a:prstGeom>
          <a:ln w="9525">
            <a:noFill/>
            <a:miter lim="800000"/>
            <a:headEnd/>
            <a:tailEnd/>
          </a:ln>
        </p:spPr>
        <p:txBody>
          <a:bodyPr wrap="none">
            <a:spAutoFit/>
          </a:bodyPr>
          <a:lstStyle/>
          <a:p>
            <a:pPr algn="ctr"/>
            <a:r>
              <a:rPr lang="en-US" sz="1400" b="0" dirty="0">
                <a:latin typeface="Times New Roman" pitchFamily="18" charset="0"/>
              </a:rPr>
              <a:t>No</a:t>
            </a:r>
          </a:p>
        </p:txBody>
      </p:sp>
      <p:sp>
        <p:nvSpPr>
          <p:cNvPr id="605217" name="Rectangle 8"/>
          <p:cNvSpPr>
            <a:spLocks noChangeArrowheads="1"/>
          </p:cNvSpPr>
          <p:nvPr/>
        </p:nvSpPr>
        <p:spPr bwMode="auto">
          <a:xfrm>
            <a:off x="9677400" y="-2971800"/>
            <a:ext cx="3962400" cy="1927225"/>
          </a:xfrm>
          <a:prstGeom prst="rect">
            <a:avLst/>
          </a:prstGeom>
          <a:solidFill>
            <a:schemeClr val="bg1"/>
          </a:solidFill>
          <a:ln w="38100">
            <a:solidFill>
              <a:srgbClr val="002060"/>
            </a:solidFill>
            <a:miter lim="800000"/>
            <a:headEnd/>
            <a:tailEnd/>
          </a:ln>
          <a:effectLst>
            <a:outerShdw blurRad="76200" dist="12700" dir="2700000" sy="-23000" kx="-800400" algn="bl" rotWithShape="0">
              <a:prstClr val="black">
                <a:alpha val="20000"/>
              </a:prstClr>
            </a:outerShdw>
          </a:effectLst>
        </p:spPr>
        <p:txBody>
          <a:bodyPr>
            <a:spAutoFit/>
          </a:bodyPr>
          <a:lstStyle/>
          <a:p>
            <a:pPr algn="ctr"/>
            <a:r>
              <a:rPr lang="en-US" sz="2400" b="0" dirty="0">
                <a:latin typeface="Times New Roman" pitchFamily="18" charset="0"/>
              </a:rPr>
              <a:t>Activate COOP and Begin the  Process toward Performance of Mission Essential Functions in a Predetermined and Temporary Alternate Facility</a:t>
            </a:r>
          </a:p>
        </p:txBody>
      </p:sp>
      <p:sp useBgFill="1">
        <p:nvSpPr>
          <p:cNvPr id="605218" name="Rectangle 34"/>
          <p:cNvSpPr>
            <a:spLocks noChangeArrowheads="1"/>
          </p:cNvSpPr>
          <p:nvPr/>
        </p:nvSpPr>
        <p:spPr bwMode="auto">
          <a:xfrm>
            <a:off x="9601200" y="-457200"/>
            <a:ext cx="4310063" cy="2295525"/>
          </a:xfrm>
          <a:prstGeom prst="rect">
            <a:avLst/>
          </a:prstGeom>
          <a:ln w="38100" cap="sq">
            <a:solidFill>
              <a:srgbClr val="002060"/>
            </a:solidFill>
            <a:miter lim="800000"/>
            <a:headEnd type="none" w="sm" len="sm"/>
            <a:tailEnd type="none" w="sm" len="sm"/>
          </a:ln>
          <a:effectLst>
            <a:outerShdw blurRad="76200" dist="12700" dir="2700000" sy="-23000" kx="-800400" algn="bl" rotWithShape="0">
              <a:prstClr val="black">
                <a:alpha val="20000"/>
              </a:prstClr>
            </a:outerShdw>
          </a:effectLst>
        </p:spPr>
        <p:txBody>
          <a:bodyPr>
            <a:spAutoFit/>
          </a:bodyPr>
          <a:lstStyle/>
          <a:p>
            <a:pPr algn="ctr"/>
            <a:r>
              <a:rPr lang="en-US" sz="2400" b="0" dirty="0">
                <a:latin typeface="Times New Roman" pitchFamily="18" charset="0"/>
                <a:cs typeface="Times New Roman" pitchFamily="18" charset="0"/>
              </a:rPr>
              <a:t>An Individual or Group will Assess Whether or Not Full Operations in the Primary Facility can be Reconstituted within 30 Days of COOP Activation</a:t>
            </a:r>
          </a:p>
        </p:txBody>
      </p:sp>
      <p:sp>
        <p:nvSpPr>
          <p:cNvPr id="605219" name="Rectangle 35"/>
          <p:cNvSpPr>
            <a:spLocks noChangeArrowheads="1"/>
          </p:cNvSpPr>
          <p:nvPr/>
        </p:nvSpPr>
        <p:spPr bwMode="auto">
          <a:xfrm>
            <a:off x="9829800" y="5486400"/>
            <a:ext cx="4310063" cy="1930400"/>
          </a:xfrm>
          <a:prstGeom prst="rect">
            <a:avLst/>
          </a:prstGeom>
          <a:solidFill>
            <a:schemeClr val="bg1"/>
          </a:solidFill>
          <a:ln w="38100" cap="sq">
            <a:solidFill>
              <a:srgbClr val="002060"/>
            </a:solidFill>
            <a:miter lim="800000"/>
            <a:headEnd type="none" w="sm" len="sm"/>
            <a:tailEnd type="none" w="sm" len="sm"/>
          </a:ln>
          <a:effectLst>
            <a:outerShdw blurRad="76200" dist="12700" dir="2700000" sy="-23000" kx="-800400" algn="bl" rotWithShape="0">
              <a:prstClr val="black">
                <a:alpha val="20000"/>
              </a:prstClr>
            </a:outerShdw>
          </a:effectLst>
        </p:spPr>
        <p:txBody>
          <a:bodyPr>
            <a:spAutoFit/>
          </a:bodyPr>
          <a:lstStyle/>
          <a:p>
            <a:pPr algn="ctr"/>
            <a:endParaRPr lang="en-US" sz="2400" b="0" dirty="0">
              <a:latin typeface="Times New Roman" pitchFamily="18" charset="0"/>
            </a:endParaRPr>
          </a:p>
          <a:p>
            <a:pPr algn="ctr"/>
            <a:r>
              <a:rPr lang="en-US" sz="2400" b="0" dirty="0">
                <a:latin typeface="Times New Roman" pitchFamily="18" charset="0"/>
              </a:rPr>
              <a:t>Perform Mission Essential Functions under the COOP on</a:t>
            </a:r>
          </a:p>
          <a:p>
            <a:pPr algn="ctr"/>
            <a:r>
              <a:rPr lang="en-US" sz="2400" b="0" dirty="0">
                <a:latin typeface="Times New Roman" pitchFamily="18" charset="0"/>
              </a:rPr>
              <a:t>a Temporary Basis</a:t>
            </a:r>
          </a:p>
          <a:p>
            <a:pPr algn="ctr"/>
            <a:endParaRPr lang="en-US" sz="2400" b="0" dirty="0">
              <a:latin typeface="Times New Roman" pitchFamily="18" charset="0"/>
            </a:endParaRPr>
          </a:p>
        </p:txBody>
      </p:sp>
      <p:grpSp>
        <p:nvGrpSpPr>
          <p:cNvPr id="605220" name="Group 36"/>
          <p:cNvGrpSpPr>
            <a:grpSpLocks/>
          </p:cNvGrpSpPr>
          <p:nvPr/>
        </p:nvGrpSpPr>
        <p:grpSpPr bwMode="auto">
          <a:xfrm>
            <a:off x="9448800" y="2133600"/>
            <a:ext cx="4800600" cy="3048000"/>
            <a:chOff x="5952" y="1344"/>
            <a:chExt cx="3024" cy="1920"/>
          </a:xfrm>
          <a:solidFill>
            <a:schemeClr val="bg1"/>
          </a:solidFill>
          <a:effectLst>
            <a:outerShdw blurRad="76200" dist="12700" dir="2700000" sy="-23000" kx="-800400" algn="bl" rotWithShape="0">
              <a:prstClr val="black">
                <a:alpha val="20000"/>
              </a:prstClr>
            </a:outerShdw>
          </a:effectLst>
        </p:grpSpPr>
        <p:sp>
          <p:nvSpPr>
            <p:cNvPr id="605221" name="AutoShape 37"/>
            <p:cNvSpPr>
              <a:spLocks noChangeArrowheads="1"/>
            </p:cNvSpPr>
            <p:nvPr/>
          </p:nvSpPr>
          <p:spPr bwMode="auto">
            <a:xfrm>
              <a:off x="5952" y="1344"/>
              <a:ext cx="3024" cy="1920"/>
            </a:xfrm>
            <a:prstGeom prst="diamond">
              <a:avLst/>
            </a:prstGeom>
            <a:grpFill/>
            <a:ln w="38100" cap="sq">
              <a:solidFill>
                <a:srgbClr val="002060"/>
              </a:solidFill>
              <a:miter lim="800000"/>
              <a:headEnd type="none" w="sm" len="sm"/>
              <a:tailEnd type="none" w="sm" len="sm"/>
            </a:ln>
            <a:effectLst/>
          </p:spPr>
          <p:txBody>
            <a:bodyPr wrap="none" anchor="ctr"/>
            <a:lstStyle/>
            <a:p>
              <a:pPr algn="ctr"/>
              <a:endParaRPr lang="en-US" dirty="0"/>
            </a:p>
          </p:txBody>
        </p:sp>
        <p:sp>
          <p:nvSpPr>
            <p:cNvPr id="605222" name="Text Box 38"/>
            <p:cNvSpPr txBox="1">
              <a:spLocks noChangeArrowheads="1"/>
            </p:cNvSpPr>
            <p:nvPr/>
          </p:nvSpPr>
          <p:spPr bwMode="auto">
            <a:xfrm>
              <a:off x="6422" y="1920"/>
              <a:ext cx="2155" cy="756"/>
            </a:xfrm>
            <a:prstGeom prst="rect">
              <a:avLst/>
            </a:prstGeom>
            <a:noFill/>
            <a:ln w="38100" cap="sq">
              <a:noFill/>
              <a:miter lim="800000"/>
              <a:headEnd type="none" w="sm" len="sm"/>
              <a:tailEnd type="none" w="sm" len="sm"/>
            </a:ln>
            <a:effectLst/>
          </p:spPr>
          <p:txBody>
            <a:bodyPr wrap="none">
              <a:spAutoFit/>
            </a:bodyPr>
            <a:lstStyle/>
            <a:p>
              <a:pPr algn="ctr"/>
              <a:r>
                <a:rPr lang="en-US" sz="2400" b="0" dirty="0">
                  <a:latin typeface="Times New Roman" pitchFamily="18" charset="0"/>
                </a:rPr>
                <a:t>Can Full Operations in</a:t>
              </a:r>
            </a:p>
            <a:p>
              <a:pPr algn="ctr"/>
              <a:r>
                <a:rPr lang="en-US" sz="2400" b="0" dirty="0">
                  <a:latin typeface="Times New Roman" pitchFamily="18" charset="0"/>
                </a:rPr>
                <a:t>Primary Facility be</a:t>
              </a:r>
            </a:p>
            <a:p>
              <a:pPr algn="ctr"/>
              <a:r>
                <a:rPr lang="en-US" sz="2400" b="0" dirty="0">
                  <a:latin typeface="Times New Roman" pitchFamily="18" charset="0"/>
                </a:rPr>
                <a:t>Reconstituted in 30 Days?</a:t>
              </a:r>
            </a:p>
          </p:txBody>
        </p:sp>
      </p:grpSp>
      <p:grpSp>
        <p:nvGrpSpPr>
          <p:cNvPr id="605223" name="Group 39"/>
          <p:cNvGrpSpPr>
            <a:grpSpLocks/>
          </p:cNvGrpSpPr>
          <p:nvPr/>
        </p:nvGrpSpPr>
        <p:grpSpPr bwMode="auto">
          <a:xfrm>
            <a:off x="9906000" y="7696200"/>
            <a:ext cx="4419600" cy="1600200"/>
            <a:chOff x="816" y="5040"/>
            <a:chExt cx="2784" cy="1008"/>
          </a:xfrm>
          <a:solidFill>
            <a:schemeClr val="bg1"/>
          </a:solidFill>
          <a:effectLst>
            <a:outerShdw blurRad="76200" dist="12700" dir="2700000" sy="-23000" kx="-800400" algn="bl" rotWithShape="0">
              <a:prstClr val="black">
                <a:alpha val="20000"/>
              </a:prstClr>
            </a:outerShdw>
          </a:effectLst>
        </p:grpSpPr>
        <p:sp>
          <p:nvSpPr>
            <p:cNvPr id="605224" name="AutoShape 40"/>
            <p:cNvSpPr>
              <a:spLocks noChangeArrowheads="1"/>
            </p:cNvSpPr>
            <p:nvPr/>
          </p:nvSpPr>
          <p:spPr bwMode="auto">
            <a:xfrm>
              <a:off x="816" y="5040"/>
              <a:ext cx="2784" cy="1008"/>
            </a:xfrm>
            <a:prstGeom prst="roundRect">
              <a:avLst>
                <a:gd name="adj" fmla="val 16667"/>
              </a:avLst>
            </a:prstGeom>
            <a:grpFill/>
            <a:ln w="38100" cap="sq">
              <a:solidFill>
                <a:srgbClr val="002060"/>
              </a:solidFill>
              <a:round/>
              <a:headEnd type="none" w="sm" len="sm"/>
              <a:tailEnd type="none" w="sm" len="sm"/>
            </a:ln>
            <a:effectLst/>
          </p:spPr>
          <p:txBody>
            <a:bodyPr wrap="none" anchor="ctr"/>
            <a:lstStyle/>
            <a:p>
              <a:pPr algn="ctr"/>
              <a:endParaRPr lang="en-US" dirty="0"/>
            </a:p>
          </p:txBody>
        </p:sp>
        <p:sp>
          <p:nvSpPr>
            <p:cNvPr id="605225" name="Rectangle 41"/>
            <p:cNvSpPr>
              <a:spLocks noChangeArrowheads="1"/>
            </p:cNvSpPr>
            <p:nvPr/>
          </p:nvSpPr>
          <p:spPr bwMode="auto">
            <a:xfrm>
              <a:off x="864" y="5184"/>
              <a:ext cx="2715" cy="756"/>
            </a:xfrm>
            <a:prstGeom prst="rect">
              <a:avLst/>
            </a:prstGeom>
            <a:grpFill/>
            <a:ln w="38100" cap="sq">
              <a:noFill/>
              <a:miter lim="800000"/>
              <a:headEnd type="none" w="sm" len="sm"/>
              <a:tailEnd type="none" w="sm" len="sm"/>
            </a:ln>
            <a:effectLst/>
          </p:spPr>
          <p:txBody>
            <a:bodyPr>
              <a:spAutoFit/>
            </a:bodyPr>
            <a:lstStyle/>
            <a:p>
              <a:pPr algn="ctr"/>
              <a:r>
                <a:rPr lang="en-US" sz="2400" b="0" dirty="0">
                  <a:latin typeface="Times New Roman" pitchFamily="18" charset="0"/>
                </a:rPr>
                <a:t>Transfer Back into Full Operations in the Primary Facility</a:t>
              </a:r>
            </a:p>
          </p:txBody>
        </p:sp>
      </p:grpSp>
      <p:grpSp>
        <p:nvGrpSpPr>
          <p:cNvPr id="605226" name="Group 42"/>
          <p:cNvGrpSpPr>
            <a:grpSpLocks/>
          </p:cNvGrpSpPr>
          <p:nvPr/>
        </p:nvGrpSpPr>
        <p:grpSpPr bwMode="auto">
          <a:xfrm>
            <a:off x="14706600" y="5638800"/>
            <a:ext cx="4419600" cy="1600200"/>
            <a:chOff x="4354" y="5088"/>
            <a:chExt cx="2784" cy="1008"/>
          </a:xfrm>
          <a:solidFill>
            <a:schemeClr val="bg1"/>
          </a:solidFill>
          <a:effectLst>
            <a:outerShdw blurRad="76200" dist="12700" dir="2700000" sy="-23000" kx="-800400" algn="bl" rotWithShape="0">
              <a:prstClr val="black">
                <a:alpha val="20000"/>
              </a:prstClr>
            </a:outerShdw>
          </a:effectLst>
        </p:grpSpPr>
        <p:sp>
          <p:nvSpPr>
            <p:cNvPr id="605227" name="AutoShape 43"/>
            <p:cNvSpPr>
              <a:spLocks noChangeArrowheads="1"/>
            </p:cNvSpPr>
            <p:nvPr/>
          </p:nvSpPr>
          <p:spPr bwMode="auto">
            <a:xfrm>
              <a:off x="4354" y="5088"/>
              <a:ext cx="2784" cy="1008"/>
            </a:xfrm>
            <a:prstGeom prst="roundRect">
              <a:avLst>
                <a:gd name="adj" fmla="val 16667"/>
              </a:avLst>
            </a:prstGeom>
            <a:grpFill/>
            <a:ln w="38100" cap="sq">
              <a:solidFill>
                <a:srgbClr val="002060"/>
              </a:solidFill>
              <a:round/>
              <a:headEnd type="none" w="sm" len="sm"/>
              <a:tailEnd type="none" w="sm" len="sm"/>
            </a:ln>
            <a:effectLst/>
          </p:spPr>
          <p:txBody>
            <a:bodyPr wrap="none" anchor="ctr"/>
            <a:lstStyle/>
            <a:p>
              <a:pPr algn="ctr"/>
              <a:endParaRPr lang="en-US" dirty="0"/>
            </a:p>
          </p:txBody>
        </p:sp>
        <p:sp>
          <p:nvSpPr>
            <p:cNvPr id="605228" name="Rectangle 44"/>
            <p:cNvSpPr>
              <a:spLocks noChangeArrowheads="1"/>
            </p:cNvSpPr>
            <p:nvPr/>
          </p:nvSpPr>
          <p:spPr bwMode="auto">
            <a:xfrm>
              <a:off x="4402" y="5232"/>
              <a:ext cx="2715" cy="756"/>
            </a:xfrm>
            <a:prstGeom prst="rect">
              <a:avLst/>
            </a:prstGeom>
            <a:grpFill/>
            <a:ln w="38100" cap="sq">
              <a:noFill/>
              <a:miter lim="800000"/>
              <a:headEnd type="none" w="sm" len="sm"/>
              <a:tailEnd type="none" w="sm" len="sm"/>
            </a:ln>
            <a:effectLst/>
          </p:spPr>
          <p:txBody>
            <a:bodyPr>
              <a:spAutoFit/>
            </a:bodyPr>
            <a:lstStyle/>
            <a:p>
              <a:pPr algn="ctr"/>
              <a:r>
                <a:rPr lang="en-US" sz="2400" b="0" dirty="0">
                  <a:latin typeface="Times New Roman" pitchFamily="18" charset="0"/>
                </a:rPr>
                <a:t>Full Operations in a Long-Term Alternate Facility Initiated</a:t>
              </a:r>
            </a:p>
            <a:p>
              <a:pPr algn="ctr"/>
              <a:r>
                <a:rPr lang="en-US" sz="2400" b="0" dirty="0">
                  <a:latin typeface="Times New Roman" pitchFamily="18" charset="0"/>
                </a:rPr>
                <a:t>within 30 Days</a:t>
              </a:r>
            </a:p>
          </p:txBody>
        </p:sp>
      </p:grpSp>
      <p:sp>
        <p:nvSpPr>
          <p:cNvPr id="605229" name="Rectangle 45"/>
          <p:cNvSpPr>
            <a:spLocks noChangeArrowheads="1"/>
          </p:cNvSpPr>
          <p:nvPr/>
        </p:nvSpPr>
        <p:spPr bwMode="auto">
          <a:xfrm>
            <a:off x="14630400" y="-2895600"/>
            <a:ext cx="4310063" cy="1930400"/>
          </a:xfrm>
          <a:prstGeom prst="rect">
            <a:avLst/>
          </a:prstGeom>
          <a:solidFill>
            <a:schemeClr val="bg1"/>
          </a:solidFill>
          <a:ln w="38100" cap="sq">
            <a:solidFill>
              <a:srgbClr val="002060"/>
            </a:solidFill>
            <a:miter lim="800000"/>
            <a:headEnd type="none" w="sm" len="sm"/>
            <a:tailEnd type="none" w="sm" len="sm"/>
          </a:ln>
          <a:effectLst>
            <a:outerShdw blurRad="76200" dist="12700" dir="2700000" sy="-23000" kx="-800400" algn="bl" rotWithShape="0">
              <a:prstClr val="black">
                <a:alpha val="20000"/>
              </a:prstClr>
            </a:outerShdw>
          </a:effectLst>
        </p:spPr>
        <p:txBody>
          <a:bodyPr>
            <a:spAutoFit/>
          </a:bodyPr>
          <a:lstStyle/>
          <a:p>
            <a:pPr algn="ctr"/>
            <a:endParaRPr lang="en-US" sz="2400" b="0" dirty="0">
              <a:latin typeface="Times New Roman" pitchFamily="18" charset="0"/>
            </a:endParaRPr>
          </a:p>
          <a:p>
            <a:pPr algn="ctr"/>
            <a:r>
              <a:rPr lang="en-US" sz="2400" b="0" dirty="0">
                <a:latin typeface="Times New Roman" pitchFamily="18" charset="0"/>
              </a:rPr>
              <a:t>Perform Mission Essential Functions under the COOP on a Temporary Basis</a:t>
            </a:r>
          </a:p>
          <a:p>
            <a:pPr algn="ctr"/>
            <a:endParaRPr lang="en-US" sz="2400" b="0" dirty="0">
              <a:latin typeface="Times New Roman" pitchFamily="18" charset="0"/>
            </a:endParaRPr>
          </a:p>
        </p:txBody>
      </p:sp>
      <p:sp>
        <p:nvSpPr>
          <p:cNvPr id="605230" name="Rectangle 46"/>
          <p:cNvSpPr>
            <a:spLocks noChangeArrowheads="1"/>
          </p:cNvSpPr>
          <p:nvPr/>
        </p:nvSpPr>
        <p:spPr bwMode="auto">
          <a:xfrm>
            <a:off x="14859000" y="-304800"/>
            <a:ext cx="4310063" cy="2295525"/>
          </a:xfrm>
          <a:prstGeom prst="rect">
            <a:avLst/>
          </a:prstGeom>
          <a:solidFill>
            <a:schemeClr val="bg1"/>
          </a:solidFill>
          <a:ln w="38100" cap="sq">
            <a:solidFill>
              <a:srgbClr val="002060"/>
            </a:solidFill>
            <a:miter lim="800000"/>
            <a:headEnd type="none" w="sm" len="sm"/>
            <a:tailEnd type="none" w="sm" len="sm"/>
          </a:ln>
          <a:effectLst>
            <a:outerShdw blurRad="76200" dist="12700" dir="2700000" sy="-23000" kx="-800400" algn="bl" rotWithShape="0">
              <a:prstClr val="black">
                <a:alpha val="20000"/>
              </a:prstClr>
            </a:outerShdw>
          </a:effectLst>
        </p:spPr>
        <p:txBody>
          <a:bodyPr>
            <a:spAutoFit/>
          </a:bodyPr>
          <a:lstStyle/>
          <a:p>
            <a:endParaRPr lang="en-US" sz="2400" b="0" dirty="0">
              <a:latin typeface="Times New Roman" pitchFamily="18" charset="0"/>
            </a:endParaRPr>
          </a:p>
          <a:p>
            <a:pPr algn="ctr"/>
            <a:r>
              <a:rPr lang="en-US" sz="2400" b="0" dirty="0">
                <a:latin typeface="Times New Roman" pitchFamily="18" charset="0"/>
              </a:rPr>
              <a:t>Immediately Begin Efforts to Reconstitute Full Operations within 30 Days in a Long-Term Alternate Facility</a:t>
            </a:r>
          </a:p>
          <a:p>
            <a:endParaRPr lang="en-US" sz="2400" b="0" dirty="0">
              <a:latin typeface="Times New Roman" pitchFamily="18" charset="0"/>
            </a:endParaRPr>
          </a:p>
        </p:txBody>
      </p:sp>
      <p:sp>
        <p:nvSpPr>
          <p:cNvPr id="47" name="TextBox 46"/>
          <p:cNvSpPr txBox="1"/>
          <p:nvPr/>
        </p:nvSpPr>
        <p:spPr>
          <a:xfrm>
            <a:off x="838200" y="6154836"/>
            <a:ext cx="7848600" cy="307777"/>
          </a:xfrm>
          <a:prstGeom prst="rect">
            <a:avLst/>
          </a:prstGeom>
          <a:noFill/>
        </p:spPr>
        <p:txBody>
          <a:bodyPr wrap="square" rtlCol="0">
            <a:spAutoFit/>
          </a:bodyPr>
          <a:lstStyle/>
          <a:p>
            <a:r>
              <a:rPr lang="en-US" sz="1400" dirty="0" smtClean="0">
                <a:latin typeface="+mn-lt"/>
              </a:rPr>
              <a:t>Note: IT Business Continuity Plans must be developed to support COOP implementation.</a:t>
            </a:r>
            <a:endParaRPr lang="en-US" sz="1400" dirty="0">
              <a:latin typeface="+mn-lt"/>
            </a:endParaRPr>
          </a:p>
        </p:txBody>
      </p:sp>
      <p:sp>
        <p:nvSpPr>
          <p:cNvPr id="2" name="Slide Number Placeholder 1"/>
          <p:cNvSpPr>
            <a:spLocks noGrp="1"/>
          </p:cNvSpPr>
          <p:nvPr>
            <p:ph type="sldNum" sz="quarter" idx="12"/>
          </p:nvPr>
        </p:nvSpPr>
        <p:spPr/>
        <p:txBody>
          <a:bodyPr/>
          <a:lstStyle/>
          <a:p>
            <a:pPr>
              <a:defRPr/>
            </a:pPr>
            <a:fld id="{2CF593BE-21C1-4AE8-97D3-28A12250F3C8}" type="slidenum">
              <a:rPr lang="en-US" altLang="en-US" smtClean="0"/>
              <a:pPr>
                <a:defRPr/>
              </a:pPr>
              <a:t>10</a:t>
            </a:fld>
            <a:endParaRPr lang="en-US" altLang="en-US" dirty="0"/>
          </a:p>
        </p:txBody>
      </p:sp>
    </p:spTree>
    <p:extLst>
      <p:ext uri="{BB962C8B-B14F-4D97-AF65-F5344CB8AC3E}">
        <p14:creationId xmlns:p14="http://schemas.microsoft.com/office/powerpoint/2010/main" val="127448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500" tmFilter="0, 0; .2, .5; .8, .5; 1, 0"/>
                                        <p:tgtEl>
                                          <p:spTgt spid="605192"/>
                                        </p:tgtEl>
                                      </p:cBhvr>
                                    </p:animEffect>
                                    <p:animScale>
                                      <p:cBhvr>
                                        <p:cTn id="7" dur="250" autoRev="1" fill="hold"/>
                                        <p:tgtEl>
                                          <p:spTgt spid="605192"/>
                                        </p:tgtEl>
                                      </p:cBhvr>
                                      <p:by x="105000" y="105000"/>
                                    </p:animScale>
                                  </p:childTnLst>
                                </p:cTn>
                              </p:par>
                            </p:childTnLst>
                          </p:cTn>
                        </p:par>
                        <p:par>
                          <p:cTn id="8" fill="hold">
                            <p:stCondLst>
                              <p:cond delay="2500"/>
                            </p:stCondLst>
                            <p:childTnLst>
                              <p:par>
                                <p:cTn id="9" presetID="35" presetClass="path" presetSubtype="0" accel="50000" decel="50000" fill="hold" grpId="0" nodeType="afterEffect">
                                  <p:stCondLst>
                                    <p:cond delay="0"/>
                                  </p:stCondLst>
                                  <p:childTnLst>
                                    <p:animMotion origin="layout" path="M -0.775 0.83726 L -0.775 0.83726 " pathEditMode="relative" rAng="0" ptsTypes="AA">
                                      <p:cBhvr>
                                        <p:cTn id="10" dur="2000" fill="hold"/>
                                        <p:tgtEl>
                                          <p:spTgt spid="605217"/>
                                        </p:tgtEl>
                                        <p:attrNameLst>
                                          <p:attrName>ppt_x</p:attrName>
                                          <p:attrName>ppt_y</p:attrName>
                                        </p:attrNameLst>
                                      </p:cBhvr>
                                      <p:rCtr x="0" y="0"/>
                                    </p:animMotion>
                                  </p:childTnLst>
                                  <p:subTnLst>
                                    <p:set>
                                      <p:cBhvr override="childStyle">
                                        <p:cTn dur="1" fill="hold" display="0" masterRel="nextClick" afterEffect="1"/>
                                        <p:tgtEl>
                                          <p:spTgt spid="60521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6" presetClass="emph" presetSubtype="0" repeatCount="5000" fill="hold" grpId="0" nodeType="clickEffect">
                                  <p:stCondLst>
                                    <p:cond delay="0"/>
                                  </p:stCondLst>
                                  <p:childTnLst>
                                    <p:animEffect transition="out" filter="fade">
                                      <p:cBhvr>
                                        <p:cTn id="14" dur="500" tmFilter="0, 0; .2, .5; .8, .5; 1, 0"/>
                                        <p:tgtEl>
                                          <p:spTgt spid="605210"/>
                                        </p:tgtEl>
                                      </p:cBhvr>
                                    </p:animEffect>
                                    <p:animScale>
                                      <p:cBhvr>
                                        <p:cTn id="15" dur="250" autoRev="1" fill="hold"/>
                                        <p:tgtEl>
                                          <p:spTgt spid="605210"/>
                                        </p:tgtEl>
                                      </p:cBhvr>
                                      <p:by x="105000" y="105000"/>
                                    </p:animScale>
                                  </p:childTnLst>
                                </p:cTn>
                              </p:par>
                            </p:childTnLst>
                          </p:cTn>
                        </p:par>
                        <p:par>
                          <p:cTn id="16" fill="hold">
                            <p:stCondLst>
                              <p:cond delay="2500"/>
                            </p:stCondLst>
                            <p:childTnLst>
                              <p:par>
                                <p:cTn id="17" presetID="35" presetClass="path" presetSubtype="0" accel="50000" decel="50000" fill="hold" grpId="0" nodeType="afterEffect">
                                  <p:stCondLst>
                                    <p:cond delay="0"/>
                                  </p:stCondLst>
                                  <p:childTnLst>
                                    <p:animMotion origin="layout" path="M -0.78559 0.44375 L -0.78559 0.44375 " pathEditMode="relative" rAng="0" ptsTypes="AA">
                                      <p:cBhvr>
                                        <p:cTn id="18" dur="2000" fill="hold"/>
                                        <p:tgtEl>
                                          <p:spTgt spid="605218"/>
                                        </p:tgtEl>
                                        <p:attrNameLst>
                                          <p:attrName>ppt_x</p:attrName>
                                          <p:attrName>ppt_y</p:attrName>
                                        </p:attrNameLst>
                                      </p:cBhvr>
                                      <p:rCtr x="0" y="0"/>
                                    </p:animMotion>
                                  </p:childTnLst>
                                  <p:subTnLst>
                                    <p:set>
                                      <p:cBhvr override="childStyle">
                                        <p:cTn dur="1" fill="hold" display="0" masterRel="nextClick" afterEffect="1"/>
                                        <p:tgtEl>
                                          <p:spTgt spid="60521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6" presetClass="emph" presetSubtype="0" repeatCount="5000" fill="hold" grpId="0" nodeType="clickEffect">
                                  <p:stCondLst>
                                    <p:cond delay="0"/>
                                  </p:stCondLst>
                                  <p:childTnLst>
                                    <p:animEffect transition="out" filter="fade">
                                      <p:cBhvr>
                                        <p:cTn id="22" dur="500" tmFilter="0, 0; .2, .5; .8, .5; 1, 0"/>
                                        <p:tgtEl>
                                          <p:spTgt spid="605194"/>
                                        </p:tgtEl>
                                      </p:cBhvr>
                                    </p:animEffect>
                                    <p:animScale>
                                      <p:cBhvr>
                                        <p:cTn id="23" dur="250" autoRev="1" fill="hold"/>
                                        <p:tgtEl>
                                          <p:spTgt spid="605194"/>
                                        </p:tgtEl>
                                      </p:cBhvr>
                                      <p:by x="105000" y="105000"/>
                                    </p:animScale>
                                  </p:childTnLst>
                                </p:cTn>
                              </p:par>
                            </p:childTnLst>
                          </p:cTn>
                        </p:par>
                        <p:par>
                          <p:cTn id="24" fill="hold">
                            <p:stCondLst>
                              <p:cond delay="2500"/>
                            </p:stCondLst>
                            <p:childTnLst>
                              <p:par>
                                <p:cTn id="25" presetID="35" presetClass="path" presetSubtype="0" accel="50000" decel="50000" fill="hold" nodeType="afterEffect">
                                  <p:stCondLst>
                                    <p:cond delay="0"/>
                                  </p:stCondLst>
                                  <p:childTnLst>
                                    <p:animMotion origin="layout" path="M -0.79583 0.01111 L -0.79583 0.01111 " pathEditMode="relative" rAng="0" ptsTypes="AA">
                                      <p:cBhvr>
                                        <p:cTn id="26" dur="2000" fill="hold"/>
                                        <p:tgtEl>
                                          <p:spTgt spid="605220"/>
                                        </p:tgtEl>
                                        <p:attrNameLst>
                                          <p:attrName>ppt_x</p:attrName>
                                          <p:attrName>ppt_y</p:attrName>
                                        </p:attrNameLst>
                                      </p:cBhvr>
                                      <p:rCtr x="0" y="0"/>
                                    </p:animMotion>
                                  </p:childTnLst>
                                  <p:subTnLst>
                                    <p:set>
                                      <p:cBhvr override="childStyle">
                                        <p:cTn dur="1" fill="hold" display="0" masterRel="nextClick" afterEffect="1"/>
                                        <p:tgtEl>
                                          <p:spTgt spid="60522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6" presetClass="emph" presetSubtype="0" repeatCount="5000" fill="hold" grpId="0" nodeType="clickEffect">
                                  <p:stCondLst>
                                    <p:cond delay="0"/>
                                  </p:stCondLst>
                                  <p:childTnLst>
                                    <p:animEffect transition="out" filter="fade">
                                      <p:cBhvr>
                                        <p:cTn id="30" dur="500" tmFilter="0, 0; .2, .5; .8, .5; 1, 0"/>
                                        <p:tgtEl>
                                          <p:spTgt spid="605206"/>
                                        </p:tgtEl>
                                      </p:cBhvr>
                                    </p:animEffect>
                                    <p:animScale>
                                      <p:cBhvr>
                                        <p:cTn id="31" dur="250" autoRev="1" fill="hold"/>
                                        <p:tgtEl>
                                          <p:spTgt spid="605206"/>
                                        </p:tgtEl>
                                      </p:cBhvr>
                                      <p:by x="105000" y="105000"/>
                                    </p:animScale>
                                  </p:childTnLst>
                                </p:cTn>
                              </p:par>
                            </p:childTnLst>
                          </p:cTn>
                        </p:par>
                        <p:par>
                          <p:cTn id="32" fill="hold">
                            <p:stCondLst>
                              <p:cond delay="2500"/>
                            </p:stCondLst>
                            <p:childTnLst>
                              <p:par>
                                <p:cTn id="33" presetID="35" presetClass="path" presetSubtype="0" accel="50000" decel="50000" fill="hold" grpId="0" nodeType="afterEffect">
                                  <p:stCondLst>
                                    <p:cond delay="0"/>
                                  </p:stCondLst>
                                  <p:childTnLst>
                                    <p:animMotion origin="layout" path="M -0.81059 -0.3963 L -0.81059 -0.3963 " pathEditMode="relative" rAng="0" ptsTypes="AA">
                                      <p:cBhvr>
                                        <p:cTn id="34" dur="2000" fill="hold"/>
                                        <p:tgtEl>
                                          <p:spTgt spid="605219"/>
                                        </p:tgtEl>
                                        <p:attrNameLst>
                                          <p:attrName>ppt_x</p:attrName>
                                          <p:attrName>ppt_y</p:attrName>
                                        </p:attrNameLst>
                                      </p:cBhvr>
                                      <p:rCtr x="0" y="0"/>
                                    </p:animMotion>
                                  </p:childTnLst>
                                  <p:subTnLst>
                                    <p:set>
                                      <p:cBhvr override="childStyle">
                                        <p:cTn dur="1" fill="hold" display="0" masterRel="nextClick" afterEffect="1"/>
                                        <p:tgtEl>
                                          <p:spTgt spid="605219"/>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6" presetClass="emph" presetSubtype="0" repeatCount="5000" fill="hold" grpId="0" nodeType="clickEffect">
                                  <p:stCondLst>
                                    <p:cond delay="0"/>
                                  </p:stCondLst>
                                  <p:childTnLst>
                                    <p:animEffect transition="out" filter="fade">
                                      <p:cBhvr>
                                        <p:cTn id="38" dur="500" tmFilter="0, 0; .2, .5; .8, .5; 1, 0"/>
                                        <p:tgtEl>
                                          <p:spTgt spid="605197"/>
                                        </p:tgtEl>
                                      </p:cBhvr>
                                    </p:animEffect>
                                    <p:animScale>
                                      <p:cBhvr>
                                        <p:cTn id="39" dur="250" autoRev="1" fill="hold"/>
                                        <p:tgtEl>
                                          <p:spTgt spid="605197"/>
                                        </p:tgtEl>
                                      </p:cBhvr>
                                      <p:by x="105000" y="105000"/>
                                    </p:animScale>
                                  </p:childTnLst>
                                </p:cTn>
                              </p:par>
                            </p:childTnLst>
                          </p:cTn>
                        </p:par>
                        <p:par>
                          <p:cTn id="40" fill="hold">
                            <p:stCondLst>
                              <p:cond delay="2500"/>
                            </p:stCondLst>
                            <p:childTnLst>
                              <p:par>
                                <p:cTn id="41" presetID="35" presetClass="path" presetSubtype="0" accel="50000" decel="50000" fill="hold" nodeType="afterEffect">
                                  <p:stCondLst>
                                    <p:cond delay="0"/>
                                  </p:stCondLst>
                                  <p:childTnLst>
                                    <p:animMotion origin="layout" path="M -0.825 -0.69445 L -0.825 -0.69445 " pathEditMode="relative" rAng="0" ptsTypes="AA">
                                      <p:cBhvr>
                                        <p:cTn id="42" dur="2000" fill="hold"/>
                                        <p:tgtEl>
                                          <p:spTgt spid="605223"/>
                                        </p:tgtEl>
                                        <p:attrNameLst>
                                          <p:attrName>ppt_x</p:attrName>
                                          <p:attrName>ppt_y</p:attrName>
                                        </p:attrNameLst>
                                      </p:cBhvr>
                                      <p:rCtr x="0" y="0"/>
                                    </p:animMotion>
                                  </p:childTnLst>
                                  <p:subTnLst>
                                    <p:set>
                                      <p:cBhvr override="childStyle">
                                        <p:cTn dur="1" fill="hold" display="0" masterRel="nextClick" afterEffect="1"/>
                                        <p:tgtEl>
                                          <p:spTgt spid="605223"/>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6" presetClass="emph" presetSubtype="0" repeatCount="5000" fill="hold" grpId="0" nodeType="clickEffect">
                                  <p:stCondLst>
                                    <p:cond delay="0"/>
                                  </p:stCondLst>
                                  <p:childTnLst>
                                    <p:animEffect transition="out" filter="fade">
                                      <p:cBhvr>
                                        <p:cTn id="46" dur="500" tmFilter="0, 0; .2, .5; .8, .5; 1, 0"/>
                                        <p:tgtEl>
                                          <p:spTgt spid="605214"/>
                                        </p:tgtEl>
                                      </p:cBhvr>
                                    </p:animEffect>
                                    <p:animScale>
                                      <p:cBhvr>
                                        <p:cTn id="47" dur="250" autoRev="1" fill="hold"/>
                                        <p:tgtEl>
                                          <p:spTgt spid="605214"/>
                                        </p:tgtEl>
                                      </p:cBhvr>
                                      <p:by x="105000" y="105000"/>
                                    </p:animScale>
                                  </p:childTnLst>
                                </p:cTn>
                              </p:par>
                            </p:childTnLst>
                          </p:cTn>
                        </p:par>
                        <p:par>
                          <p:cTn id="48" fill="hold">
                            <p:stCondLst>
                              <p:cond delay="2500"/>
                            </p:stCondLst>
                            <p:childTnLst>
                              <p:par>
                                <p:cTn id="49" presetID="35" presetClass="path" presetSubtype="0" accel="50000" decel="50000" fill="hold" grpId="0" nodeType="afterEffect">
                                  <p:stCondLst>
                                    <p:cond delay="0"/>
                                  </p:stCondLst>
                                  <p:childTnLst>
                                    <p:animMotion origin="layout" path="M -1.33559 0.82592 L -1.33559 0.82592 " pathEditMode="relative" rAng="0" ptsTypes="AA">
                                      <p:cBhvr>
                                        <p:cTn id="50" dur="2000" fill="hold"/>
                                        <p:tgtEl>
                                          <p:spTgt spid="605229"/>
                                        </p:tgtEl>
                                        <p:attrNameLst>
                                          <p:attrName>ppt_x</p:attrName>
                                          <p:attrName>ppt_y</p:attrName>
                                        </p:attrNameLst>
                                      </p:cBhvr>
                                      <p:rCtr x="0" y="0"/>
                                    </p:animMotion>
                                  </p:childTnLst>
                                  <p:subTnLst>
                                    <p:set>
                                      <p:cBhvr override="childStyle">
                                        <p:cTn dur="1" fill="hold" display="0" masterRel="nextClick" afterEffect="1"/>
                                        <p:tgtEl>
                                          <p:spTgt spid="605229"/>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26" presetClass="emph" presetSubtype="0" repeatCount="5000" fill="hold" grpId="0" nodeType="clickEffect">
                                  <p:stCondLst>
                                    <p:cond delay="0"/>
                                  </p:stCondLst>
                                  <p:childTnLst>
                                    <p:animEffect transition="out" filter="fade">
                                      <p:cBhvr>
                                        <p:cTn id="54" dur="500" tmFilter="0, 0; .2, .5; .8, .5; 1, 0"/>
                                        <p:tgtEl>
                                          <p:spTgt spid="605200"/>
                                        </p:tgtEl>
                                      </p:cBhvr>
                                    </p:animEffect>
                                    <p:animScale>
                                      <p:cBhvr>
                                        <p:cTn id="55" dur="250" autoRev="1" fill="hold"/>
                                        <p:tgtEl>
                                          <p:spTgt spid="605200"/>
                                        </p:tgtEl>
                                      </p:cBhvr>
                                      <p:by x="105000" y="105000"/>
                                    </p:animScale>
                                  </p:childTnLst>
                                </p:cTn>
                              </p:par>
                            </p:childTnLst>
                          </p:cTn>
                        </p:par>
                        <p:par>
                          <p:cTn id="56" fill="hold">
                            <p:stCondLst>
                              <p:cond delay="2500"/>
                            </p:stCondLst>
                            <p:childTnLst>
                              <p:par>
                                <p:cTn id="57" presetID="35" presetClass="path" presetSubtype="0" accel="50000" decel="50000" fill="hold" grpId="0" nodeType="afterEffect">
                                  <p:stCondLst>
                                    <p:cond delay="0"/>
                                  </p:stCondLst>
                                  <p:childTnLst>
                                    <p:animMotion origin="layout" path="M -1.36059 0.42152 L -1.36059 0.42152 " pathEditMode="relative" rAng="0" ptsTypes="AA">
                                      <p:cBhvr>
                                        <p:cTn id="58" dur="2000" fill="hold"/>
                                        <p:tgtEl>
                                          <p:spTgt spid="605230"/>
                                        </p:tgtEl>
                                        <p:attrNameLst>
                                          <p:attrName>ppt_x</p:attrName>
                                          <p:attrName>ppt_y</p:attrName>
                                        </p:attrNameLst>
                                      </p:cBhvr>
                                      <p:rCtr x="0" y="0"/>
                                    </p:animMotion>
                                  </p:childTnLst>
                                  <p:subTnLst>
                                    <p:set>
                                      <p:cBhvr override="childStyle">
                                        <p:cTn dur="1" fill="hold" display="0" masterRel="nextClick" afterEffect="1"/>
                                        <p:tgtEl>
                                          <p:spTgt spid="605230"/>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26" presetClass="emph" presetSubtype="0" repeatCount="5000" fill="hold" grpId="0" nodeType="clickEffect">
                                  <p:stCondLst>
                                    <p:cond delay="0"/>
                                  </p:stCondLst>
                                  <p:childTnLst>
                                    <p:animEffect transition="out" filter="fade">
                                      <p:cBhvr>
                                        <p:cTn id="62" dur="500" tmFilter="0, 0; .2, .5; .8, .5; 1, 0"/>
                                        <p:tgtEl>
                                          <p:spTgt spid="605203"/>
                                        </p:tgtEl>
                                      </p:cBhvr>
                                    </p:animEffect>
                                    <p:animScale>
                                      <p:cBhvr>
                                        <p:cTn id="63" dur="250" autoRev="1" fill="hold"/>
                                        <p:tgtEl>
                                          <p:spTgt spid="605203"/>
                                        </p:tgtEl>
                                      </p:cBhvr>
                                      <p:by x="105000" y="105000"/>
                                    </p:animScale>
                                  </p:childTnLst>
                                </p:cTn>
                              </p:par>
                            </p:childTnLst>
                          </p:cTn>
                        </p:par>
                        <p:par>
                          <p:cTn id="64" fill="hold">
                            <p:stCondLst>
                              <p:cond delay="2500"/>
                            </p:stCondLst>
                            <p:childTnLst>
                              <p:par>
                                <p:cTn id="65" presetID="35" presetClass="path" presetSubtype="0" accel="50000" decel="50000" fill="hold" nodeType="afterEffect">
                                  <p:stCondLst>
                                    <p:cond delay="0"/>
                                  </p:stCondLst>
                                  <p:childTnLst>
                                    <p:animMotion origin="layout" path="M -1.35 -0.39445 L -1.35 -0.39445 " pathEditMode="relative" rAng="0" ptsTypes="AA">
                                      <p:cBhvr>
                                        <p:cTn id="66" dur="2000" fill="hold"/>
                                        <p:tgtEl>
                                          <p:spTgt spid="605226"/>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92" grpId="0"/>
      <p:bldP spid="605194" grpId="0"/>
      <p:bldP spid="605197" grpId="0"/>
      <p:bldP spid="605200" grpId="0"/>
      <p:bldP spid="605203" grpId="0"/>
      <p:bldP spid="605206" grpId="0"/>
      <p:bldP spid="605210" grpId="0"/>
      <p:bldP spid="605214" grpId="0"/>
      <p:bldP spid="605217" grpId="0" animBg="1"/>
      <p:bldP spid="605218" grpId="0" animBg="1"/>
      <p:bldP spid="605219" grpId="0" animBg="1"/>
      <p:bldP spid="605229" grpId="0" animBg="1"/>
      <p:bldP spid="6052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Rot="1" noChangeArrowheads="1"/>
          </p:cNvSpPr>
          <p:nvPr>
            <p:ph type="title"/>
          </p:nvPr>
        </p:nvSpPr>
        <p:spPr/>
        <p:txBody>
          <a:bodyPr/>
          <a:lstStyle/>
          <a:p>
            <a:r>
              <a:rPr lang="en-US" sz="3600" dirty="0"/>
              <a:t>Hurricane Ivan – September 2004</a:t>
            </a:r>
          </a:p>
        </p:txBody>
      </p:sp>
      <p:pic>
        <p:nvPicPr>
          <p:cNvPr id="711683" name="Picture 3" descr="headline"/>
          <p:cNvPicPr>
            <a:picLocks noGrp="1" noChangeAspect="1" noChangeArrowheads="1"/>
          </p:cNvPicPr>
          <p:nvPr>
            <p:ph idx="4294967295"/>
          </p:nvPr>
        </p:nvPicPr>
        <p:blipFill>
          <a:blip r:embed="rId3" cstate="print"/>
          <a:srcRect/>
          <a:stretch>
            <a:fillRect/>
          </a:stretch>
        </p:blipFill>
        <p:spPr>
          <a:xfrm>
            <a:off x="3276600" y="1524000"/>
            <a:ext cx="2801367" cy="4530572"/>
          </a:xfrm>
          <a:noFill/>
          <a:ln w="38100">
            <a:solidFill>
              <a:srgbClr val="002060"/>
            </a:solidFill>
          </a:ln>
        </p:spPr>
      </p:pic>
      <p:sp>
        <p:nvSpPr>
          <p:cNvPr id="711684" name="Text Box 4"/>
          <p:cNvSpPr txBox="1">
            <a:spLocks noChangeArrowheads="1"/>
          </p:cNvSpPr>
          <p:nvPr/>
        </p:nvSpPr>
        <p:spPr bwMode="auto">
          <a:xfrm rot="5400000">
            <a:off x="5720779" y="5513235"/>
            <a:ext cx="898525" cy="184150"/>
          </a:xfrm>
          <a:prstGeom prst="rect">
            <a:avLst/>
          </a:prstGeom>
          <a:noFill/>
          <a:ln w="9525" algn="ctr">
            <a:noFill/>
            <a:miter lim="800000"/>
            <a:headEnd/>
            <a:tailEnd/>
          </a:ln>
          <a:effectLst/>
        </p:spPr>
        <p:txBody>
          <a:bodyPr wrap="none">
            <a:spAutoFit/>
          </a:bodyPr>
          <a:lstStyle/>
          <a:p>
            <a:pPr>
              <a:spcBef>
                <a:spcPct val="20000"/>
              </a:spcBef>
              <a:buClr>
                <a:schemeClr val="bg2"/>
              </a:buClr>
              <a:buSzPct val="75000"/>
              <a:buFont typeface="Wingdings" pitchFamily="2" charset="2"/>
              <a:buNone/>
            </a:pPr>
            <a:r>
              <a:rPr lang="en-US" sz="600" b="0" dirty="0">
                <a:effectLst>
                  <a:outerShdw blurRad="38100" dist="38100" dir="2700000" algn="tl">
                    <a:srgbClr val="000000"/>
                  </a:outerShdw>
                </a:effectLst>
                <a:latin typeface="Garamond" pitchFamily="18" charset="0"/>
              </a:rPr>
              <a:t>Pensacola News Journal</a:t>
            </a:r>
          </a:p>
        </p:txBody>
      </p:sp>
      <p:sp>
        <p:nvSpPr>
          <p:cNvPr id="5" name="TextBox 4"/>
          <p:cNvSpPr txBox="1"/>
          <p:nvPr/>
        </p:nvSpPr>
        <p:spPr>
          <a:xfrm rot="5400000">
            <a:off x="8378886" y="6092886"/>
            <a:ext cx="1314784" cy="215444"/>
          </a:xfrm>
          <a:prstGeom prst="rect">
            <a:avLst/>
          </a:prstGeom>
          <a:noFill/>
        </p:spPr>
        <p:txBody>
          <a:bodyPr wrap="none" rtlCol="0">
            <a:spAutoFit/>
          </a:bodyPr>
          <a:lstStyle/>
          <a:p>
            <a:r>
              <a:rPr lang="en-US" sz="800" dirty="0" smtClean="0"/>
              <a:t>Thanks to Shelia Sims</a:t>
            </a:r>
            <a:endParaRPr lang="en-US" sz="800" dirty="0"/>
          </a:p>
        </p:txBody>
      </p:sp>
      <p:sp>
        <p:nvSpPr>
          <p:cNvPr id="2" name="Slide Number Placeholder 1"/>
          <p:cNvSpPr>
            <a:spLocks noGrp="1"/>
          </p:cNvSpPr>
          <p:nvPr>
            <p:ph type="sldNum" sz="quarter" idx="12"/>
          </p:nvPr>
        </p:nvSpPr>
        <p:spPr/>
        <p:txBody>
          <a:bodyPr/>
          <a:lstStyle/>
          <a:p>
            <a:pPr>
              <a:defRPr/>
            </a:pPr>
            <a:fld id="{903B3D10-C4AD-4999-A4F3-2456BA54A9EC}" type="slidenum">
              <a:rPr lang="en-US" altLang="en-US" smtClean="0"/>
              <a:pPr>
                <a:defRPr/>
              </a:pPr>
              <a:t>11</a:t>
            </a:fld>
            <a:endParaRPr lang="en-US" altLang="en-US" dirty="0"/>
          </a:p>
        </p:txBody>
      </p:sp>
    </p:spTree>
    <p:extLst>
      <p:ext uri="{BB962C8B-B14F-4D97-AF65-F5344CB8AC3E}">
        <p14:creationId xmlns:p14="http://schemas.microsoft.com/office/powerpoint/2010/main" val="358365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12" name="Rectangle 8"/>
          <p:cNvSpPr>
            <a:spLocks noGrp="1" noRot="1" noChangeArrowheads="1"/>
          </p:cNvSpPr>
          <p:nvPr>
            <p:ph type="title"/>
          </p:nvPr>
        </p:nvSpPr>
        <p:spPr/>
        <p:txBody>
          <a:bodyPr/>
          <a:lstStyle/>
          <a:p>
            <a:r>
              <a:rPr lang="en-US" sz="3600" dirty="0"/>
              <a:t>Hurricane Ivan – September 2004</a:t>
            </a:r>
          </a:p>
        </p:txBody>
      </p:sp>
      <p:pic>
        <p:nvPicPr>
          <p:cNvPr id="712707" name="Picture 3" descr="bilde"/>
          <p:cNvPicPr>
            <a:picLocks noGrp="1" noChangeAspect="1" noChangeArrowheads="1"/>
          </p:cNvPicPr>
          <p:nvPr>
            <p:ph idx="4294967295"/>
          </p:nvPr>
        </p:nvPicPr>
        <p:blipFill>
          <a:blip r:embed="rId3" cstate="print"/>
          <a:srcRect/>
          <a:stretch>
            <a:fillRect/>
          </a:stretch>
        </p:blipFill>
        <p:spPr>
          <a:xfrm>
            <a:off x="1447800" y="1600200"/>
            <a:ext cx="6827838" cy="4210050"/>
          </a:xfrm>
          <a:noFill/>
          <a:ln w="38100">
            <a:solidFill>
              <a:srgbClr val="002060"/>
            </a:solidFill>
          </a:ln>
        </p:spPr>
      </p:pic>
      <p:sp>
        <p:nvSpPr>
          <p:cNvPr id="712708" name="Text Box 4"/>
          <p:cNvSpPr txBox="1">
            <a:spLocks noChangeArrowheads="1"/>
          </p:cNvSpPr>
          <p:nvPr/>
        </p:nvSpPr>
        <p:spPr bwMode="auto">
          <a:xfrm>
            <a:off x="1447800" y="5800186"/>
            <a:ext cx="6857999" cy="366713"/>
          </a:xfrm>
          <a:prstGeom prst="rect">
            <a:avLst/>
          </a:prstGeom>
          <a:noFill/>
          <a:ln w="9525">
            <a:noFill/>
            <a:miter lim="800000"/>
            <a:headEnd/>
            <a:tailEnd/>
          </a:ln>
          <a:effectLst/>
        </p:spPr>
        <p:txBody>
          <a:bodyPr wrap="square">
            <a:spAutoFit/>
          </a:bodyPr>
          <a:lstStyle/>
          <a:p>
            <a:pPr algn="ctr"/>
            <a:r>
              <a:rPr lang="en-US" sz="1800" dirty="0">
                <a:latin typeface="Garamond" pitchFamily="18" charset="0"/>
              </a:rPr>
              <a:t>The Downtown Streets of Pensacola Florida </a:t>
            </a:r>
          </a:p>
        </p:txBody>
      </p:sp>
      <p:sp>
        <p:nvSpPr>
          <p:cNvPr id="712709" name="Text Box 5"/>
          <p:cNvSpPr txBox="1">
            <a:spLocks noChangeArrowheads="1"/>
          </p:cNvSpPr>
          <p:nvPr/>
        </p:nvSpPr>
        <p:spPr bwMode="auto">
          <a:xfrm rot="5400000">
            <a:off x="7948612" y="5146676"/>
            <a:ext cx="898525" cy="184150"/>
          </a:xfrm>
          <a:prstGeom prst="rect">
            <a:avLst/>
          </a:prstGeom>
          <a:noFill/>
          <a:ln w="9525" algn="ctr">
            <a:noFill/>
            <a:miter lim="800000"/>
            <a:headEnd/>
            <a:tailEnd/>
          </a:ln>
          <a:effectLst/>
        </p:spPr>
        <p:txBody>
          <a:bodyPr wrap="none">
            <a:spAutoFit/>
          </a:bodyPr>
          <a:lstStyle/>
          <a:p>
            <a:pPr>
              <a:spcBef>
                <a:spcPct val="20000"/>
              </a:spcBef>
              <a:buClr>
                <a:schemeClr val="bg2"/>
              </a:buClr>
              <a:buSzPct val="75000"/>
              <a:buFont typeface="Wingdings" pitchFamily="2" charset="2"/>
              <a:buNone/>
            </a:pPr>
            <a:r>
              <a:rPr lang="en-US" sz="600" b="0" dirty="0">
                <a:effectLst>
                  <a:outerShdw blurRad="38100" dist="38100" dir="2700000" algn="tl">
                    <a:srgbClr val="000000"/>
                  </a:outerShdw>
                </a:effectLst>
                <a:latin typeface="Garamond" pitchFamily="18" charset="0"/>
              </a:rPr>
              <a:t>Pensacola News Journal</a:t>
            </a:r>
          </a:p>
        </p:txBody>
      </p:sp>
      <p:sp>
        <p:nvSpPr>
          <p:cNvPr id="7" name="TextBox 6"/>
          <p:cNvSpPr txBox="1"/>
          <p:nvPr/>
        </p:nvSpPr>
        <p:spPr>
          <a:xfrm rot="5400000">
            <a:off x="8378886" y="6092886"/>
            <a:ext cx="1314784" cy="215444"/>
          </a:xfrm>
          <a:prstGeom prst="rect">
            <a:avLst/>
          </a:prstGeom>
          <a:noFill/>
        </p:spPr>
        <p:txBody>
          <a:bodyPr wrap="none" rtlCol="0">
            <a:spAutoFit/>
          </a:bodyPr>
          <a:lstStyle/>
          <a:p>
            <a:r>
              <a:rPr lang="en-US" sz="800" dirty="0" smtClean="0"/>
              <a:t>Thanks to Shelia Sims</a:t>
            </a:r>
            <a:endParaRPr lang="en-US" sz="800" dirty="0"/>
          </a:p>
        </p:txBody>
      </p:sp>
      <p:sp>
        <p:nvSpPr>
          <p:cNvPr id="2" name="Slide Number Placeholder 1"/>
          <p:cNvSpPr>
            <a:spLocks noGrp="1"/>
          </p:cNvSpPr>
          <p:nvPr>
            <p:ph type="sldNum" sz="quarter" idx="12"/>
          </p:nvPr>
        </p:nvSpPr>
        <p:spPr/>
        <p:txBody>
          <a:bodyPr/>
          <a:lstStyle/>
          <a:p>
            <a:pPr>
              <a:defRPr/>
            </a:pPr>
            <a:fld id="{903B3D10-C4AD-4999-A4F3-2456BA54A9EC}" type="slidenum">
              <a:rPr lang="en-US" altLang="en-US" smtClean="0"/>
              <a:pPr>
                <a:defRPr/>
              </a:pPr>
              <a:t>12</a:t>
            </a:fld>
            <a:endParaRPr lang="en-US" altLang="en-US" dirty="0"/>
          </a:p>
        </p:txBody>
      </p:sp>
    </p:spTree>
    <p:extLst>
      <p:ext uri="{BB962C8B-B14F-4D97-AF65-F5344CB8AC3E}">
        <p14:creationId xmlns:p14="http://schemas.microsoft.com/office/powerpoint/2010/main" val="162511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5" name="Text Box 3"/>
          <p:cNvSpPr txBox="1">
            <a:spLocks noChangeArrowheads="1"/>
          </p:cNvSpPr>
          <p:nvPr/>
        </p:nvSpPr>
        <p:spPr bwMode="auto">
          <a:xfrm>
            <a:off x="1901371" y="5833895"/>
            <a:ext cx="5795583" cy="366713"/>
          </a:xfrm>
          <a:prstGeom prst="rect">
            <a:avLst/>
          </a:prstGeom>
          <a:noFill/>
          <a:ln w="9525">
            <a:noFill/>
            <a:miter lim="800000"/>
            <a:headEnd/>
            <a:tailEnd/>
          </a:ln>
          <a:effectLst/>
        </p:spPr>
        <p:txBody>
          <a:bodyPr wrap="square">
            <a:spAutoFit/>
          </a:bodyPr>
          <a:lstStyle/>
          <a:p>
            <a:pPr algn="ctr"/>
            <a:r>
              <a:rPr lang="en-US" sz="1800" dirty="0">
                <a:latin typeface="Garamond" pitchFamily="18" charset="0"/>
              </a:rPr>
              <a:t>M.C. Blanchard Courthouse in Pensacola Florida </a:t>
            </a:r>
          </a:p>
        </p:txBody>
      </p:sp>
      <p:pic>
        <p:nvPicPr>
          <p:cNvPr id="714756" name="Picture 4" descr="HPIM0061"/>
          <p:cNvPicPr>
            <a:picLocks noChangeAspect="1" noChangeArrowheads="1"/>
          </p:cNvPicPr>
          <p:nvPr/>
        </p:nvPicPr>
        <p:blipFill>
          <a:blip r:embed="rId3" cstate="print"/>
          <a:srcRect/>
          <a:stretch>
            <a:fillRect/>
          </a:stretch>
        </p:blipFill>
        <p:spPr bwMode="auto">
          <a:xfrm>
            <a:off x="1904246" y="1524000"/>
            <a:ext cx="5792708" cy="4343400"/>
          </a:xfrm>
          <a:prstGeom prst="rect">
            <a:avLst/>
          </a:prstGeom>
          <a:noFill/>
          <a:ln w="38100">
            <a:solidFill>
              <a:srgbClr val="002060"/>
            </a:solidFill>
            <a:miter lim="800000"/>
            <a:headEnd/>
            <a:tailEnd/>
          </a:ln>
        </p:spPr>
      </p:pic>
      <p:sp>
        <p:nvSpPr>
          <p:cNvPr id="714759" name="Rectangle 7"/>
          <p:cNvSpPr>
            <a:spLocks noGrp="1" noRot="1" noChangeArrowheads="1"/>
          </p:cNvSpPr>
          <p:nvPr>
            <p:ph type="title"/>
          </p:nvPr>
        </p:nvSpPr>
        <p:spPr/>
        <p:txBody>
          <a:bodyPr/>
          <a:lstStyle/>
          <a:p>
            <a:r>
              <a:rPr lang="en-US" sz="3600" dirty="0"/>
              <a:t>Courthouse Damage</a:t>
            </a:r>
          </a:p>
        </p:txBody>
      </p:sp>
      <p:sp>
        <p:nvSpPr>
          <p:cNvPr id="6" name="TextBox 5"/>
          <p:cNvSpPr txBox="1"/>
          <p:nvPr/>
        </p:nvSpPr>
        <p:spPr>
          <a:xfrm rot="5400000">
            <a:off x="8378886" y="6092886"/>
            <a:ext cx="1314784" cy="215444"/>
          </a:xfrm>
          <a:prstGeom prst="rect">
            <a:avLst/>
          </a:prstGeom>
          <a:noFill/>
        </p:spPr>
        <p:txBody>
          <a:bodyPr wrap="none" rtlCol="0">
            <a:spAutoFit/>
          </a:bodyPr>
          <a:lstStyle/>
          <a:p>
            <a:r>
              <a:rPr lang="en-US" sz="800" dirty="0" smtClean="0"/>
              <a:t>Thanks to Shelia Sims</a:t>
            </a:r>
            <a:endParaRPr lang="en-US" sz="800" dirty="0"/>
          </a:p>
        </p:txBody>
      </p:sp>
      <p:sp>
        <p:nvSpPr>
          <p:cNvPr id="2" name="Slide Number Placeholder 1"/>
          <p:cNvSpPr>
            <a:spLocks noGrp="1"/>
          </p:cNvSpPr>
          <p:nvPr>
            <p:ph type="sldNum" sz="quarter" idx="12"/>
          </p:nvPr>
        </p:nvSpPr>
        <p:spPr/>
        <p:txBody>
          <a:bodyPr/>
          <a:lstStyle/>
          <a:p>
            <a:pPr>
              <a:defRPr/>
            </a:pPr>
            <a:fld id="{903B3D10-C4AD-4999-A4F3-2456BA54A9EC}" type="slidenum">
              <a:rPr lang="en-US" altLang="en-US" smtClean="0"/>
              <a:pPr>
                <a:defRPr/>
              </a:pPr>
              <a:t>13</a:t>
            </a:fld>
            <a:endParaRPr lang="en-US" altLang="en-US" dirty="0"/>
          </a:p>
        </p:txBody>
      </p:sp>
    </p:spTree>
    <p:extLst>
      <p:ext uri="{BB962C8B-B14F-4D97-AF65-F5344CB8AC3E}">
        <p14:creationId xmlns:p14="http://schemas.microsoft.com/office/powerpoint/2010/main" val="2656292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780" name="Picture 4" descr="HPIM0095"/>
          <p:cNvPicPr>
            <a:picLocks noChangeAspect="1" noChangeArrowheads="1"/>
          </p:cNvPicPr>
          <p:nvPr/>
        </p:nvPicPr>
        <p:blipFill>
          <a:blip r:embed="rId3" cstate="print"/>
          <a:srcRect/>
          <a:stretch>
            <a:fillRect/>
          </a:stretch>
        </p:blipFill>
        <p:spPr bwMode="auto">
          <a:xfrm>
            <a:off x="1905000" y="1524000"/>
            <a:ext cx="5751421" cy="4312443"/>
          </a:xfrm>
          <a:prstGeom prst="rect">
            <a:avLst/>
          </a:prstGeom>
          <a:noFill/>
          <a:ln w="38100">
            <a:solidFill>
              <a:srgbClr val="002060"/>
            </a:solidFill>
            <a:miter lim="800000"/>
            <a:headEnd/>
            <a:tailEnd/>
          </a:ln>
        </p:spPr>
      </p:pic>
      <p:sp>
        <p:nvSpPr>
          <p:cNvPr id="715783" name="Rectangle 7"/>
          <p:cNvSpPr>
            <a:spLocks noGrp="1" noRot="1" noChangeArrowheads="1"/>
          </p:cNvSpPr>
          <p:nvPr>
            <p:ph type="title"/>
          </p:nvPr>
        </p:nvSpPr>
        <p:spPr/>
        <p:txBody>
          <a:bodyPr/>
          <a:lstStyle/>
          <a:p>
            <a:r>
              <a:rPr lang="en-US" sz="3600" dirty="0"/>
              <a:t>Courthouse Damage</a:t>
            </a:r>
          </a:p>
        </p:txBody>
      </p:sp>
      <p:sp>
        <p:nvSpPr>
          <p:cNvPr id="6" name="TextBox 5"/>
          <p:cNvSpPr txBox="1"/>
          <p:nvPr/>
        </p:nvSpPr>
        <p:spPr>
          <a:xfrm rot="5400000">
            <a:off x="8378886" y="6092886"/>
            <a:ext cx="1314784" cy="215444"/>
          </a:xfrm>
          <a:prstGeom prst="rect">
            <a:avLst/>
          </a:prstGeom>
          <a:noFill/>
        </p:spPr>
        <p:txBody>
          <a:bodyPr wrap="none" rtlCol="0">
            <a:spAutoFit/>
          </a:bodyPr>
          <a:lstStyle/>
          <a:p>
            <a:r>
              <a:rPr lang="en-US" sz="800" dirty="0" smtClean="0"/>
              <a:t>Thanks to Shelia Sims</a:t>
            </a:r>
            <a:endParaRPr lang="en-US" sz="800" dirty="0"/>
          </a:p>
        </p:txBody>
      </p:sp>
      <p:sp>
        <p:nvSpPr>
          <p:cNvPr id="7" name="Text Box 3"/>
          <p:cNvSpPr txBox="1">
            <a:spLocks noChangeArrowheads="1"/>
          </p:cNvSpPr>
          <p:nvPr/>
        </p:nvSpPr>
        <p:spPr bwMode="auto">
          <a:xfrm>
            <a:off x="1901371" y="5833895"/>
            <a:ext cx="5795583" cy="366713"/>
          </a:xfrm>
          <a:prstGeom prst="rect">
            <a:avLst/>
          </a:prstGeom>
          <a:noFill/>
          <a:ln w="9525">
            <a:noFill/>
            <a:miter lim="800000"/>
            <a:headEnd/>
            <a:tailEnd/>
          </a:ln>
          <a:effectLst/>
        </p:spPr>
        <p:txBody>
          <a:bodyPr wrap="square">
            <a:spAutoFit/>
          </a:bodyPr>
          <a:lstStyle/>
          <a:p>
            <a:pPr algn="ctr"/>
            <a:r>
              <a:rPr lang="en-US" sz="1800" dirty="0">
                <a:latin typeface="Garamond" pitchFamily="18" charset="0"/>
              </a:rPr>
              <a:t>M.C. Blanchard Courthouse in Pensacola Florida </a:t>
            </a:r>
          </a:p>
        </p:txBody>
      </p:sp>
      <p:sp>
        <p:nvSpPr>
          <p:cNvPr id="2" name="Slide Number Placeholder 1"/>
          <p:cNvSpPr>
            <a:spLocks noGrp="1"/>
          </p:cNvSpPr>
          <p:nvPr>
            <p:ph type="sldNum" sz="quarter" idx="12"/>
          </p:nvPr>
        </p:nvSpPr>
        <p:spPr/>
        <p:txBody>
          <a:bodyPr/>
          <a:lstStyle/>
          <a:p>
            <a:pPr>
              <a:defRPr/>
            </a:pPr>
            <a:fld id="{903B3D10-C4AD-4999-A4F3-2456BA54A9EC}" type="slidenum">
              <a:rPr lang="en-US" altLang="en-US" smtClean="0"/>
              <a:pPr>
                <a:defRPr/>
              </a:pPr>
              <a:t>14</a:t>
            </a:fld>
            <a:endParaRPr lang="en-US" altLang="en-US" dirty="0"/>
          </a:p>
        </p:txBody>
      </p:sp>
    </p:spTree>
    <p:extLst>
      <p:ext uri="{BB962C8B-B14F-4D97-AF65-F5344CB8AC3E}">
        <p14:creationId xmlns:p14="http://schemas.microsoft.com/office/powerpoint/2010/main" val="1354392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7" name="Rectangle 7"/>
          <p:cNvSpPr>
            <a:spLocks noGrp="1" noRot="1" noChangeArrowheads="1"/>
          </p:cNvSpPr>
          <p:nvPr>
            <p:ph type="title"/>
          </p:nvPr>
        </p:nvSpPr>
        <p:spPr/>
        <p:txBody>
          <a:bodyPr/>
          <a:lstStyle/>
          <a:p>
            <a:r>
              <a:rPr lang="en-US" sz="3600" dirty="0"/>
              <a:t>Alternate Facility</a:t>
            </a:r>
          </a:p>
        </p:txBody>
      </p:sp>
      <p:pic>
        <p:nvPicPr>
          <p:cNvPr id="716803" name="Picture 3" descr="CivicCenterFrt"/>
          <p:cNvPicPr>
            <a:picLocks noGrp="1" noChangeAspect="1" noChangeArrowheads="1"/>
          </p:cNvPicPr>
          <p:nvPr>
            <p:ph idx="4294967295"/>
          </p:nvPr>
        </p:nvPicPr>
        <p:blipFill>
          <a:blip r:embed="rId3" cstate="print"/>
          <a:srcRect/>
          <a:stretch>
            <a:fillRect/>
          </a:stretch>
        </p:blipFill>
        <p:spPr>
          <a:xfrm>
            <a:off x="1905000" y="1524000"/>
            <a:ext cx="5786447" cy="4340215"/>
          </a:xfrm>
          <a:noFill/>
          <a:ln w="38100">
            <a:solidFill>
              <a:srgbClr val="002060"/>
            </a:solidFill>
          </a:ln>
        </p:spPr>
      </p:pic>
      <p:sp>
        <p:nvSpPr>
          <p:cNvPr id="6" name="TextBox 5"/>
          <p:cNvSpPr txBox="1"/>
          <p:nvPr/>
        </p:nvSpPr>
        <p:spPr>
          <a:xfrm rot="5400000">
            <a:off x="8378886" y="6092886"/>
            <a:ext cx="1314784" cy="215444"/>
          </a:xfrm>
          <a:prstGeom prst="rect">
            <a:avLst/>
          </a:prstGeom>
          <a:noFill/>
        </p:spPr>
        <p:txBody>
          <a:bodyPr wrap="none" rtlCol="0">
            <a:spAutoFit/>
          </a:bodyPr>
          <a:lstStyle/>
          <a:p>
            <a:r>
              <a:rPr lang="en-US" sz="800" dirty="0" smtClean="0"/>
              <a:t>Thanks to Shelia Sims</a:t>
            </a:r>
            <a:endParaRPr lang="en-US" sz="800" dirty="0"/>
          </a:p>
        </p:txBody>
      </p:sp>
      <p:sp>
        <p:nvSpPr>
          <p:cNvPr id="7" name="Text Box 3"/>
          <p:cNvSpPr txBox="1">
            <a:spLocks noChangeArrowheads="1"/>
          </p:cNvSpPr>
          <p:nvPr/>
        </p:nvSpPr>
        <p:spPr bwMode="auto">
          <a:xfrm>
            <a:off x="1901371" y="5833895"/>
            <a:ext cx="5795583" cy="366713"/>
          </a:xfrm>
          <a:prstGeom prst="rect">
            <a:avLst/>
          </a:prstGeom>
          <a:noFill/>
          <a:ln w="9525">
            <a:noFill/>
            <a:miter lim="800000"/>
            <a:headEnd/>
            <a:tailEnd/>
          </a:ln>
          <a:effectLst/>
        </p:spPr>
        <p:txBody>
          <a:bodyPr wrap="square">
            <a:spAutoFit/>
          </a:bodyPr>
          <a:lstStyle/>
          <a:p>
            <a:pPr algn="ctr"/>
            <a:r>
              <a:rPr lang="en-US" sz="1800" dirty="0" smtClean="0">
                <a:latin typeface="Garamond" pitchFamily="18" charset="0"/>
              </a:rPr>
              <a:t>The Pensacola Civic Center </a:t>
            </a:r>
            <a:endParaRPr lang="en-US" sz="1800" dirty="0">
              <a:latin typeface="Garamond" pitchFamily="18" charset="0"/>
            </a:endParaRPr>
          </a:p>
        </p:txBody>
      </p:sp>
      <p:sp>
        <p:nvSpPr>
          <p:cNvPr id="2" name="Slide Number Placeholder 1"/>
          <p:cNvSpPr>
            <a:spLocks noGrp="1"/>
          </p:cNvSpPr>
          <p:nvPr>
            <p:ph type="sldNum" sz="quarter" idx="12"/>
          </p:nvPr>
        </p:nvSpPr>
        <p:spPr/>
        <p:txBody>
          <a:bodyPr/>
          <a:lstStyle/>
          <a:p>
            <a:pPr>
              <a:defRPr/>
            </a:pPr>
            <a:fld id="{903B3D10-C4AD-4999-A4F3-2456BA54A9EC}" type="slidenum">
              <a:rPr lang="en-US" altLang="en-US" smtClean="0"/>
              <a:pPr>
                <a:defRPr/>
              </a:pPr>
              <a:t>15</a:t>
            </a:fld>
            <a:endParaRPr lang="en-US" altLang="en-US" dirty="0"/>
          </a:p>
        </p:txBody>
      </p:sp>
    </p:spTree>
    <p:extLst>
      <p:ext uri="{BB962C8B-B14F-4D97-AF65-F5344CB8AC3E}">
        <p14:creationId xmlns:p14="http://schemas.microsoft.com/office/powerpoint/2010/main" val="3659363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Rot="1" noChangeArrowheads="1"/>
          </p:cNvSpPr>
          <p:nvPr>
            <p:ph type="title"/>
          </p:nvPr>
        </p:nvSpPr>
        <p:spPr/>
        <p:txBody>
          <a:bodyPr/>
          <a:lstStyle/>
          <a:p>
            <a:r>
              <a:rPr lang="en-US" sz="3600" dirty="0"/>
              <a:t>Mission Essential Functions at the Alternate Facility</a:t>
            </a:r>
          </a:p>
        </p:txBody>
      </p:sp>
      <p:pic>
        <p:nvPicPr>
          <p:cNvPr id="717828" name="Picture 4" descr="DSCN0542"/>
          <p:cNvPicPr>
            <a:picLocks noChangeAspect="1" noChangeArrowheads="1"/>
          </p:cNvPicPr>
          <p:nvPr/>
        </p:nvPicPr>
        <p:blipFill>
          <a:blip r:embed="rId3" cstate="print"/>
          <a:srcRect/>
          <a:stretch>
            <a:fillRect/>
          </a:stretch>
        </p:blipFill>
        <p:spPr bwMode="auto">
          <a:xfrm>
            <a:off x="1879875" y="1516041"/>
            <a:ext cx="5791200" cy="4342296"/>
          </a:xfrm>
          <a:prstGeom prst="rect">
            <a:avLst/>
          </a:prstGeom>
          <a:noFill/>
          <a:ln w="38100">
            <a:solidFill>
              <a:srgbClr val="002060"/>
            </a:solidFill>
            <a:miter lim="800000"/>
            <a:headEnd/>
            <a:tailEnd/>
          </a:ln>
        </p:spPr>
      </p:pic>
      <p:sp>
        <p:nvSpPr>
          <p:cNvPr id="6" name="TextBox 5"/>
          <p:cNvSpPr txBox="1"/>
          <p:nvPr/>
        </p:nvSpPr>
        <p:spPr>
          <a:xfrm rot="5400000">
            <a:off x="8378886" y="6092886"/>
            <a:ext cx="1314784" cy="215444"/>
          </a:xfrm>
          <a:prstGeom prst="rect">
            <a:avLst/>
          </a:prstGeom>
          <a:noFill/>
        </p:spPr>
        <p:txBody>
          <a:bodyPr wrap="none" rtlCol="0">
            <a:spAutoFit/>
          </a:bodyPr>
          <a:lstStyle/>
          <a:p>
            <a:r>
              <a:rPr lang="en-US" sz="800" dirty="0" smtClean="0"/>
              <a:t>Thanks to Shelia Sims</a:t>
            </a:r>
            <a:endParaRPr lang="en-US" sz="800" dirty="0"/>
          </a:p>
        </p:txBody>
      </p:sp>
      <p:sp>
        <p:nvSpPr>
          <p:cNvPr id="7" name="Text Box 3"/>
          <p:cNvSpPr txBox="1">
            <a:spLocks noChangeArrowheads="1"/>
          </p:cNvSpPr>
          <p:nvPr/>
        </p:nvSpPr>
        <p:spPr bwMode="auto">
          <a:xfrm>
            <a:off x="1600200" y="5833895"/>
            <a:ext cx="6324599" cy="646331"/>
          </a:xfrm>
          <a:prstGeom prst="rect">
            <a:avLst/>
          </a:prstGeom>
          <a:noFill/>
          <a:ln w="9525">
            <a:noFill/>
            <a:miter lim="800000"/>
            <a:headEnd/>
            <a:tailEnd/>
          </a:ln>
          <a:effectLst/>
        </p:spPr>
        <p:txBody>
          <a:bodyPr wrap="square">
            <a:spAutoFit/>
          </a:bodyPr>
          <a:lstStyle/>
          <a:p>
            <a:pPr algn="ctr"/>
            <a:r>
              <a:rPr lang="en-US" sz="1800" dirty="0">
                <a:latin typeface="Garamond" pitchFamily="18" charset="0"/>
              </a:rPr>
              <a:t>Justice Barbara J. Pariente Reviews the Response to Hurricane Ivan </a:t>
            </a:r>
          </a:p>
          <a:p>
            <a:pPr algn="ctr"/>
            <a:r>
              <a:rPr lang="en-US" sz="1800" dirty="0" smtClean="0">
                <a:latin typeface="Garamond" pitchFamily="18" charset="0"/>
              </a:rPr>
              <a:t> </a:t>
            </a:r>
            <a:endParaRPr lang="en-US" sz="1800" dirty="0">
              <a:latin typeface="Garamond" pitchFamily="18" charset="0"/>
            </a:endParaRPr>
          </a:p>
        </p:txBody>
      </p:sp>
      <p:sp>
        <p:nvSpPr>
          <p:cNvPr id="2" name="Slide Number Placeholder 1"/>
          <p:cNvSpPr>
            <a:spLocks noGrp="1"/>
          </p:cNvSpPr>
          <p:nvPr>
            <p:ph type="sldNum" sz="quarter" idx="12"/>
          </p:nvPr>
        </p:nvSpPr>
        <p:spPr/>
        <p:txBody>
          <a:bodyPr/>
          <a:lstStyle/>
          <a:p>
            <a:pPr>
              <a:defRPr/>
            </a:pPr>
            <a:fld id="{903B3D10-C4AD-4999-A4F3-2456BA54A9EC}" type="slidenum">
              <a:rPr lang="en-US" altLang="en-US" smtClean="0"/>
              <a:pPr>
                <a:defRPr/>
              </a:pPr>
              <a:t>16</a:t>
            </a:fld>
            <a:endParaRPr lang="en-US" altLang="en-US" dirty="0"/>
          </a:p>
        </p:txBody>
      </p:sp>
    </p:spTree>
    <p:extLst>
      <p:ext uri="{BB962C8B-B14F-4D97-AF65-F5344CB8AC3E}">
        <p14:creationId xmlns:p14="http://schemas.microsoft.com/office/powerpoint/2010/main" val="22114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Rot="1" noChangeArrowheads="1"/>
          </p:cNvSpPr>
          <p:nvPr>
            <p:ph type="title"/>
          </p:nvPr>
        </p:nvSpPr>
        <p:spPr/>
        <p:txBody>
          <a:bodyPr/>
          <a:lstStyle/>
          <a:p>
            <a:r>
              <a:rPr lang="en-US" sz="3600" dirty="0"/>
              <a:t>Courtrooms at </a:t>
            </a:r>
            <a:r>
              <a:rPr lang="en-US" sz="3600" dirty="0" smtClean="0"/>
              <a:t>the Alternate </a:t>
            </a:r>
            <a:r>
              <a:rPr lang="en-US" sz="3600" dirty="0"/>
              <a:t>Facility</a:t>
            </a:r>
          </a:p>
        </p:txBody>
      </p:sp>
      <p:pic>
        <p:nvPicPr>
          <p:cNvPr id="718852" name="Picture 4" descr="FullCourt"/>
          <p:cNvPicPr>
            <a:picLocks noGrp="1" noChangeAspect="1" noChangeArrowheads="1"/>
          </p:cNvPicPr>
          <p:nvPr>
            <p:ph idx="4294967295"/>
          </p:nvPr>
        </p:nvPicPr>
        <p:blipFill>
          <a:blip r:embed="rId3" cstate="print"/>
          <a:srcRect/>
          <a:stretch>
            <a:fillRect/>
          </a:stretch>
        </p:blipFill>
        <p:spPr>
          <a:xfrm>
            <a:off x="1918890" y="1524000"/>
            <a:ext cx="5763419" cy="4322943"/>
          </a:xfrm>
          <a:noFill/>
          <a:ln w="38100">
            <a:solidFill>
              <a:srgbClr val="002060"/>
            </a:solidFill>
          </a:ln>
        </p:spPr>
      </p:pic>
      <p:sp>
        <p:nvSpPr>
          <p:cNvPr id="6" name="TextBox 5"/>
          <p:cNvSpPr txBox="1"/>
          <p:nvPr/>
        </p:nvSpPr>
        <p:spPr>
          <a:xfrm rot="5400000">
            <a:off x="8378886" y="6092886"/>
            <a:ext cx="1314784" cy="215444"/>
          </a:xfrm>
          <a:prstGeom prst="rect">
            <a:avLst/>
          </a:prstGeom>
          <a:noFill/>
        </p:spPr>
        <p:txBody>
          <a:bodyPr wrap="none" rtlCol="0">
            <a:spAutoFit/>
          </a:bodyPr>
          <a:lstStyle/>
          <a:p>
            <a:r>
              <a:rPr lang="en-US" sz="800" dirty="0" smtClean="0"/>
              <a:t>Thanks to Shelia Sims</a:t>
            </a:r>
            <a:endParaRPr lang="en-US" sz="800" dirty="0"/>
          </a:p>
        </p:txBody>
      </p:sp>
      <p:sp>
        <p:nvSpPr>
          <p:cNvPr id="7" name="Text Box 3"/>
          <p:cNvSpPr txBox="1">
            <a:spLocks noChangeArrowheads="1"/>
          </p:cNvSpPr>
          <p:nvPr/>
        </p:nvSpPr>
        <p:spPr bwMode="auto">
          <a:xfrm>
            <a:off x="1901371" y="5833895"/>
            <a:ext cx="5795583" cy="366713"/>
          </a:xfrm>
          <a:prstGeom prst="rect">
            <a:avLst/>
          </a:prstGeom>
          <a:noFill/>
          <a:ln w="9525">
            <a:noFill/>
            <a:miter lim="800000"/>
            <a:headEnd/>
            <a:tailEnd/>
          </a:ln>
          <a:effectLst/>
        </p:spPr>
        <p:txBody>
          <a:bodyPr wrap="square">
            <a:spAutoFit/>
          </a:bodyPr>
          <a:lstStyle/>
          <a:p>
            <a:pPr algn="ctr"/>
            <a:r>
              <a:rPr lang="en-US" sz="1800" dirty="0">
                <a:latin typeface="Garamond" pitchFamily="18" charset="0"/>
              </a:rPr>
              <a:t>Courtroom with Jury Box at the Alternate Facility</a:t>
            </a:r>
          </a:p>
        </p:txBody>
      </p:sp>
      <p:sp>
        <p:nvSpPr>
          <p:cNvPr id="2" name="Slide Number Placeholder 1"/>
          <p:cNvSpPr>
            <a:spLocks noGrp="1"/>
          </p:cNvSpPr>
          <p:nvPr>
            <p:ph type="sldNum" sz="quarter" idx="12"/>
          </p:nvPr>
        </p:nvSpPr>
        <p:spPr/>
        <p:txBody>
          <a:bodyPr/>
          <a:lstStyle/>
          <a:p>
            <a:pPr>
              <a:defRPr/>
            </a:pPr>
            <a:fld id="{903B3D10-C4AD-4999-A4F3-2456BA54A9EC}" type="slidenum">
              <a:rPr lang="en-US" altLang="en-US" smtClean="0"/>
              <a:pPr>
                <a:defRPr/>
              </a:pPr>
              <a:t>17</a:t>
            </a:fld>
            <a:endParaRPr lang="en-US" altLang="en-US" dirty="0"/>
          </a:p>
        </p:txBody>
      </p:sp>
    </p:spTree>
    <p:extLst>
      <p:ext uri="{BB962C8B-B14F-4D97-AF65-F5344CB8AC3E}">
        <p14:creationId xmlns:p14="http://schemas.microsoft.com/office/powerpoint/2010/main" val="2561671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rrowheads="1"/>
          </p:cNvSpPr>
          <p:nvPr>
            <p:ph type="title"/>
          </p:nvPr>
        </p:nvSpPr>
        <p:spPr/>
        <p:txBody>
          <a:bodyPr/>
          <a:lstStyle/>
          <a:p>
            <a:r>
              <a:rPr lang="en-US" sz="3600" dirty="0"/>
              <a:t>Hallways at the Alternate Facility</a:t>
            </a:r>
          </a:p>
        </p:txBody>
      </p:sp>
      <p:pic>
        <p:nvPicPr>
          <p:cNvPr id="719875" name="Picture 3" descr="photo4"/>
          <p:cNvPicPr>
            <a:picLocks noGrp="1" noChangeAspect="1" noChangeArrowheads="1"/>
          </p:cNvPicPr>
          <p:nvPr>
            <p:ph idx="4294967295"/>
          </p:nvPr>
        </p:nvPicPr>
        <p:blipFill>
          <a:blip r:embed="rId3" cstate="print"/>
          <a:srcRect/>
          <a:stretch>
            <a:fillRect/>
          </a:stretch>
        </p:blipFill>
        <p:spPr>
          <a:xfrm>
            <a:off x="3280911" y="1524000"/>
            <a:ext cx="2971800" cy="4551928"/>
          </a:xfrm>
          <a:noFill/>
          <a:ln w="38100">
            <a:solidFill>
              <a:srgbClr val="002060"/>
            </a:solidFill>
          </a:ln>
        </p:spPr>
      </p:pic>
      <p:sp>
        <p:nvSpPr>
          <p:cNvPr id="719876" name="Text Box 4"/>
          <p:cNvSpPr txBox="1">
            <a:spLocks noChangeArrowheads="1"/>
          </p:cNvSpPr>
          <p:nvPr/>
        </p:nvSpPr>
        <p:spPr bwMode="auto">
          <a:xfrm>
            <a:off x="990600" y="5221323"/>
            <a:ext cx="2290311" cy="923330"/>
          </a:xfrm>
          <a:prstGeom prst="rect">
            <a:avLst/>
          </a:prstGeom>
          <a:noFill/>
          <a:ln w="9525">
            <a:noFill/>
            <a:miter lim="800000"/>
            <a:headEnd/>
            <a:tailEnd/>
          </a:ln>
          <a:effectLst/>
        </p:spPr>
        <p:txBody>
          <a:bodyPr wrap="square">
            <a:spAutoFit/>
          </a:bodyPr>
          <a:lstStyle/>
          <a:p>
            <a:pPr algn="r"/>
            <a:r>
              <a:rPr lang="en-US" sz="1800" dirty="0" smtClean="0">
                <a:latin typeface="Garamond" pitchFamily="18" charset="0"/>
              </a:rPr>
              <a:t>Courts are Open at the Civic Center in Pensacola Florida </a:t>
            </a:r>
            <a:endParaRPr lang="en-US" sz="1800" dirty="0">
              <a:latin typeface="Garamond" pitchFamily="18" charset="0"/>
            </a:endParaRPr>
          </a:p>
        </p:txBody>
      </p:sp>
      <p:sp>
        <p:nvSpPr>
          <p:cNvPr id="719877" name="Text Box 5"/>
          <p:cNvSpPr txBox="1">
            <a:spLocks noChangeArrowheads="1"/>
          </p:cNvSpPr>
          <p:nvPr/>
        </p:nvSpPr>
        <p:spPr bwMode="auto">
          <a:xfrm rot="5400000">
            <a:off x="5895524" y="5459829"/>
            <a:ext cx="898525" cy="184150"/>
          </a:xfrm>
          <a:prstGeom prst="rect">
            <a:avLst/>
          </a:prstGeom>
          <a:noFill/>
          <a:ln w="9525" algn="ctr">
            <a:noFill/>
            <a:miter lim="800000"/>
            <a:headEnd/>
            <a:tailEnd/>
          </a:ln>
          <a:effectLst/>
        </p:spPr>
        <p:txBody>
          <a:bodyPr wrap="none">
            <a:spAutoFit/>
          </a:bodyPr>
          <a:lstStyle/>
          <a:p>
            <a:pPr>
              <a:spcBef>
                <a:spcPct val="20000"/>
              </a:spcBef>
              <a:buClr>
                <a:schemeClr val="bg2"/>
              </a:buClr>
              <a:buSzPct val="75000"/>
              <a:buFont typeface="Wingdings" pitchFamily="2" charset="2"/>
              <a:buNone/>
            </a:pPr>
            <a:r>
              <a:rPr lang="en-US" sz="600" b="0" dirty="0">
                <a:effectLst>
                  <a:outerShdw blurRad="38100" dist="38100" dir="2700000" algn="tl">
                    <a:srgbClr val="000000"/>
                  </a:outerShdw>
                </a:effectLst>
                <a:latin typeface="Garamond" pitchFamily="18" charset="0"/>
              </a:rPr>
              <a:t>Pensacola News Journal</a:t>
            </a:r>
          </a:p>
        </p:txBody>
      </p:sp>
      <p:sp>
        <p:nvSpPr>
          <p:cNvPr id="7" name="TextBox 6"/>
          <p:cNvSpPr txBox="1"/>
          <p:nvPr/>
        </p:nvSpPr>
        <p:spPr>
          <a:xfrm rot="5400000">
            <a:off x="8378886" y="6092886"/>
            <a:ext cx="1314784" cy="215444"/>
          </a:xfrm>
          <a:prstGeom prst="rect">
            <a:avLst/>
          </a:prstGeom>
          <a:noFill/>
        </p:spPr>
        <p:txBody>
          <a:bodyPr wrap="none" rtlCol="0">
            <a:spAutoFit/>
          </a:bodyPr>
          <a:lstStyle/>
          <a:p>
            <a:r>
              <a:rPr lang="en-US" sz="800" dirty="0" smtClean="0"/>
              <a:t>Thanks to Shelia Sims</a:t>
            </a:r>
            <a:endParaRPr lang="en-US" sz="800" dirty="0"/>
          </a:p>
        </p:txBody>
      </p:sp>
      <p:sp>
        <p:nvSpPr>
          <p:cNvPr id="2" name="Slide Number Placeholder 1"/>
          <p:cNvSpPr>
            <a:spLocks noGrp="1"/>
          </p:cNvSpPr>
          <p:nvPr>
            <p:ph type="sldNum" sz="quarter" idx="12"/>
          </p:nvPr>
        </p:nvSpPr>
        <p:spPr/>
        <p:txBody>
          <a:bodyPr/>
          <a:lstStyle/>
          <a:p>
            <a:pPr>
              <a:defRPr/>
            </a:pPr>
            <a:fld id="{903B3D10-C4AD-4999-A4F3-2456BA54A9EC}" type="slidenum">
              <a:rPr lang="en-US" altLang="en-US" smtClean="0"/>
              <a:pPr>
                <a:defRPr/>
              </a:pPr>
              <a:t>18</a:t>
            </a:fld>
            <a:endParaRPr lang="en-US" altLang="en-US" dirty="0"/>
          </a:p>
        </p:txBody>
      </p:sp>
    </p:spTree>
    <p:extLst>
      <p:ext uri="{BB962C8B-B14F-4D97-AF65-F5344CB8AC3E}">
        <p14:creationId xmlns:p14="http://schemas.microsoft.com/office/powerpoint/2010/main" val="116379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Rot="1" noChangeArrowheads="1"/>
          </p:cNvSpPr>
          <p:nvPr>
            <p:ph type="title"/>
          </p:nvPr>
        </p:nvSpPr>
        <p:spPr/>
        <p:txBody>
          <a:bodyPr/>
          <a:lstStyle/>
          <a:p>
            <a:r>
              <a:rPr lang="en-US" sz="3600" dirty="0"/>
              <a:t>Courtrooms at </a:t>
            </a:r>
            <a:r>
              <a:rPr lang="en-US" sz="3600" dirty="0" smtClean="0"/>
              <a:t>the Alternate </a:t>
            </a:r>
            <a:r>
              <a:rPr lang="en-US" sz="3600" dirty="0"/>
              <a:t>Facility</a:t>
            </a:r>
          </a:p>
        </p:txBody>
      </p:sp>
      <p:pic>
        <p:nvPicPr>
          <p:cNvPr id="721923" name="Picture 3" descr="photo5"/>
          <p:cNvPicPr>
            <a:picLocks noGrp="1" noChangeAspect="1" noChangeArrowheads="1"/>
          </p:cNvPicPr>
          <p:nvPr>
            <p:ph idx="4294967295"/>
          </p:nvPr>
        </p:nvPicPr>
        <p:blipFill>
          <a:blip r:embed="rId3" cstate="print"/>
          <a:srcRect/>
          <a:stretch>
            <a:fillRect/>
          </a:stretch>
        </p:blipFill>
        <p:spPr>
          <a:xfrm>
            <a:off x="1600200" y="1522562"/>
            <a:ext cx="6672263" cy="4275138"/>
          </a:xfrm>
          <a:noFill/>
          <a:ln w="38100">
            <a:solidFill>
              <a:srgbClr val="002060"/>
            </a:solidFill>
          </a:ln>
        </p:spPr>
      </p:pic>
      <p:sp>
        <p:nvSpPr>
          <p:cNvPr id="721924" name="Text Box 4"/>
          <p:cNvSpPr txBox="1">
            <a:spLocks noChangeArrowheads="1"/>
          </p:cNvSpPr>
          <p:nvPr/>
        </p:nvSpPr>
        <p:spPr bwMode="auto">
          <a:xfrm>
            <a:off x="1600200" y="5822142"/>
            <a:ext cx="6672263" cy="366713"/>
          </a:xfrm>
          <a:prstGeom prst="rect">
            <a:avLst/>
          </a:prstGeom>
          <a:noFill/>
          <a:ln w="9525">
            <a:noFill/>
            <a:miter lim="800000"/>
            <a:headEnd/>
            <a:tailEnd/>
          </a:ln>
          <a:effectLst/>
        </p:spPr>
        <p:txBody>
          <a:bodyPr wrap="square">
            <a:spAutoFit/>
          </a:bodyPr>
          <a:lstStyle/>
          <a:p>
            <a:pPr algn="ctr"/>
            <a:r>
              <a:rPr lang="en-US" sz="1800" dirty="0">
                <a:latin typeface="Garamond" pitchFamily="18" charset="0"/>
              </a:rPr>
              <a:t>Judge Thomas Johnson Holds Court at the Alternate Facility</a:t>
            </a:r>
          </a:p>
        </p:txBody>
      </p:sp>
      <p:sp>
        <p:nvSpPr>
          <p:cNvPr id="721925" name="Text Box 5"/>
          <p:cNvSpPr txBox="1">
            <a:spLocks noChangeArrowheads="1"/>
          </p:cNvSpPr>
          <p:nvPr/>
        </p:nvSpPr>
        <p:spPr bwMode="auto">
          <a:xfrm rot="5400000">
            <a:off x="7915275" y="5231921"/>
            <a:ext cx="898525" cy="184150"/>
          </a:xfrm>
          <a:prstGeom prst="rect">
            <a:avLst/>
          </a:prstGeom>
          <a:noFill/>
          <a:ln w="9525" algn="ctr">
            <a:noFill/>
            <a:miter lim="800000"/>
            <a:headEnd/>
            <a:tailEnd/>
          </a:ln>
          <a:effectLst/>
        </p:spPr>
        <p:txBody>
          <a:bodyPr wrap="none">
            <a:spAutoFit/>
          </a:bodyPr>
          <a:lstStyle/>
          <a:p>
            <a:pPr>
              <a:spcBef>
                <a:spcPct val="20000"/>
              </a:spcBef>
              <a:buClr>
                <a:schemeClr val="bg2"/>
              </a:buClr>
              <a:buSzPct val="75000"/>
              <a:buFont typeface="Wingdings" pitchFamily="2" charset="2"/>
              <a:buNone/>
            </a:pPr>
            <a:r>
              <a:rPr lang="en-US" sz="600" b="0" dirty="0">
                <a:effectLst>
                  <a:outerShdw blurRad="38100" dist="38100" dir="2700000" algn="tl">
                    <a:srgbClr val="000000"/>
                  </a:outerShdw>
                </a:effectLst>
                <a:latin typeface="Garamond" pitchFamily="18" charset="0"/>
              </a:rPr>
              <a:t>Pensacola News Journal</a:t>
            </a:r>
          </a:p>
        </p:txBody>
      </p:sp>
      <p:sp>
        <p:nvSpPr>
          <p:cNvPr id="7" name="TextBox 6"/>
          <p:cNvSpPr txBox="1"/>
          <p:nvPr/>
        </p:nvSpPr>
        <p:spPr>
          <a:xfrm rot="5400000">
            <a:off x="8378886" y="6092886"/>
            <a:ext cx="1314784" cy="215444"/>
          </a:xfrm>
          <a:prstGeom prst="rect">
            <a:avLst/>
          </a:prstGeom>
          <a:noFill/>
        </p:spPr>
        <p:txBody>
          <a:bodyPr wrap="none" rtlCol="0">
            <a:spAutoFit/>
          </a:bodyPr>
          <a:lstStyle/>
          <a:p>
            <a:r>
              <a:rPr lang="en-US" sz="800" dirty="0" smtClean="0"/>
              <a:t>Thanks to Shelia Sims</a:t>
            </a:r>
            <a:endParaRPr lang="en-US" sz="800" dirty="0"/>
          </a:p>
        </p:txBody>
      </p:sp>
      <p:sp>
        <p:nvSpPr>
          <p:cNvPr id="2" name="Slide Number Placeholder 1"/>
          <p:cNvSpPr>
            <a:spLocks noGrp="1"/>
          </p:cNvSpPr>
          <p:nvPr>
            <p:ph type="sldNum" sz="quarter" idx="12"/>
          </p:nvPr>
        </p:nvSpPr>
        <p:spPr/>
        <p:txBody>
          <a:bodyPr/>
          <a:lstStyle/>
          <a:p>
            <a:pPr>
              <a:defRPr/>
            </a:pPr>
            <a:fld id="{903B3D10-C4AD-4999-A4F3-2456BA54A9EC}" type="slidenum">
              <a:rPr lang="en-US" altLang="en-US" smtClean="0"/>
              <a:pPr>
                <a:defRPr/>
              </a:pPr>
              <a:t>19</a:t>
            </a:fld>
            <a:endParaRPr lang="en-US" altLang="en-US" dirty="0"/>
          </a:p>
        </p:txBody>
      </p:sp>
    </p:spTree>
    <p:extLst>
      <p:ext uri="{BB962C8B-B14F-4D97-AF65-F5344CB8AC3E}">
        <p14:creationId xmlns:p14="http://schemas.microsoft.com/office/powerpoint/2010/main" val="1154937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p:txBody>
          <a:bodyPr>
            <a:normAutofit/>
          </a:bodyPr>
          <a:lstStyle/>
          <a:p>
            <a:r>
              <a:rPr lang="en-US" dirty="0" smtClean="0"/>
              <a:t>Emergency plans all offices should consider</a:t>
            </a:r>
          </a:p>
          <a:p>
            <a:r>
              <a:rPr lang="en-US" dirty="0" smtClean="0"/>
              <a:t>Seven key planning elements and 40 plus action items</a:t>
            </a:r>
          </a:p>
          <a:p>
            <a:r>
              <a:rPr lang="en-US" dirty="0" smtClean="0"/>
              <a:t>Lessons learned from 2017 hurricane season</a:t>
            </a:r>
          </a:p>
          <a:p>
            <a:r>
              <a:rPr lang="en-US" dirty="0" smtClean="0"/>
              <a:t>Why this is important and our path forward</a:t>
            </a:r>
          </a:p>
        </p:txBody>
      </p:sp>
      <p:sp>
        <p:nvSpPr>
          <p:cNvPr id="3" name="Slide Number Placeholder 2"/>
          <p:cNvSpPr>
            <a:spLocks noGrp="1"/>
          </p:cNvSpPr>
          <p:nvPr>
            <p:ph type="sldNum" sz="quarter" idx="12"/>
          </p:nvPr>
        </p:nvSpPr>
        <p:spPr/>
        <p:txBody>
          <a:bodyPr/>
          <a:lstStyle/>
          <a:p>
            <a:pPr>
              <a:defRPr/>
            </a:pPr>
            <a:fld id="{4FB98381-1AA4-463F-B3FF-2607979862FE}" type="slidenum">
              <a:rPr lang="en-US" altLang="en-US" smtClean="0"/>
              <a:pPr>
                <a:defRPr/>
              </a:pPr>
              <a:t>2</a:t>
            </a:fld>
            <a:endParaRPr lang="en-US" altLang="en-US" dirty="0"/>
          </a:p>
        </p:txBody>
      </p:sp>
    </p:spTree>
    <p:extLst>
      <p:ext uri="{BB962C8B-B14F-4D97-AF65-F5344CB8AC3E}">
        <p14:creationId xmlns:p14="http://schemas.microsoft.com/office/powerpoint/2010/main" val="345164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Rot="1" noChangeArrowheads="1"/>
          </p:cNvSpPr>
          <p:nvPr>
            <p:ph type="title"/>
          </p:nvPr>
        </p:nvSpPr>
        <p:spPr/>
        <p:txBody>
          <a:bodyPr/>
          <a:lstStyle/>
          <a:p>
            <a:r>
              <a:rPr lang="en-US" sz="3600" dirty="0"/>
              <a:t>Courtrooms at </a:t>
            </a:r>
            <a:r>
              <a:rPr lang="en-US" sz="3600" dirty="0" smtClean="0"/>
              <a:t>the Alternate </a:t>
            </a:r>
            <a:r>
              <a:rPr lang="en-US" sz="3600" dirty="0"/>
              <a:t>Facility</a:t>
            </a:r>
          </a:p>
        </p:txBody>
      </p:sp>
      <p:pic>
        <p:nvPicPr>
          <p:cNvPr id="723971" name="Picture 3" descr="photo6"/>
          <p:cNvPicPr>
            <a:picLocks noGrp="1" noChangeAspect="1" noChangeArrowheads="1"/>
          </p:cNvPicPr>
          <p:nvPr>
            <p:ph idx="4294967295"/>
          </p:nvPr>
        </p:nvPicPr>
        <p:blipFill>
          <a:blip r:embed="rId3" cstate="print"/>
          <a:srcRect/>
          <a:stretch>
            <a:fillRect/>
          </a:stretch>
        </p:blipFill>
        <p:spPr>
          <a:xfrm>
            <a:off x="1212640" y="1524000"/>
            <a:ext cx="7231063" cy="4119563"/>
          </a:xfrm>
          <a:noFill/>
          <a:ln w="38100">
            <a:solidFill>
              <a:srgbClr val="002060"/>
            </a:solidFill>
          </a:ln>
        </p:spPr>
      </p:pic>
      <p:sp>
        <p:nvSpPr>
          <p:cNvPr id="723972" name="Text Box 4"/>
          <p:cNvSpPr txBox="1">
            <a:spLocks noChangeArrowheads="1"/>
          </p:cNvSpPr>
          <p:nvPr/>
        </p:nvSpPr>
        <p:spPr bwMode="auto">
          <a:xfrm>
            <a:off x="1212640" y="5668169"/>
            <a:ext cx="7231063" cy="366713"/>
          </a:xfrm>
          <a:prstGeom prst="rect">
            <a:avLst/>
          </a:prstGeom>
          <a:noFill/>
          <a:ln w="9525">
            <a:noFill/>
            <a:miter lim="800000"/>
            <a:headEnd/>
            <a:tailEnd/>
          </a:ln>
          <a:effectLst/>
        </p:spPr>
        <p:txBody>
          <a:bodyPr wrap="square">
            <a:spAutoFit/>
          </a:bodyPr>
          <a:lstStyle/>
          <a:p>
            <a:pPr algn="ctr"/>
            <a:r>
              <a:rPr lang="en-US" sz="1800" dirty="0">
                <a:latin typeface="Garamond" pitchFamily="18" charset="0"/>
              </a:rPr>
              <a:t>Judge Thomas Johnson Holds Court at the Alternate Facility</a:t>
            </a:r>
          </a:p>
        </p:txBody>
      </p:sp>
      <p:sp>
        <p:nvSpPr>
          <p:cNvPr id="723973" name="Text Box 5"/>
          <p:cNvSpPr txBox="1">
            <a:spLocks noChangeArrowheads="1"/>
          </p:cNvSpPr>
          <p:nvPr/>
        </p:nvSpPr>
        <p:spPr bwMode="auto">
          <a:xfrm rot="5400000">
            <a:off x="8109519" y="4946316"/>
            <a:ext cx="898525" cy="184150"/>
          </a:xfrm>
          <a:prstGeom prst="rect">
            <a:avLst/>
          </a:prstGeom>
          <a:noFill/>
          <a:ln w="9525" algn="ctr">
            <a:noFill/>
            <a:miter lim="800000"/>
            <a:headEnd/>
            <a:tailEnd/>
          </a:ln>
          <a:effectLst/>
        </p:spPr>
        <p:txBody>
          <a:bodyPr wrap="none">
            <a:spAutoFit/>
          </a:bodyPr>
          <a:lstStyle/>
          <a:p>
            <a:pPr>
              <a:spcBef>
                <a:spcPct val="20000"/>
              </a:spcBef>
              <a:buClr>
                <a:schemeClr val="bg2"/>
              </a:buClr>
              <a:buSzPct val="75000"/>
              <a:buFont typeface="Wingdings" pitchFamily="2" charset="2"/>
              <a:buNone/>
            </a:pPr>
            <a:r>
              <a:rPr lang="en-US" sz="600" b="0" dirty="0">
                <a:effectLst>
                  <a:outerShdw blurRad="38100" dist="38100" dir="2700000" algn="tl">
                    <a:srgbClr val="000000"/>
                  </a:outerShdw>
                </a:effectLst>
                <a:latin typeface="Garamond" pitchFamily="18" charset="0"/>
              </a:rPr>
              <a:t>Pensacola News Journal</a:t>
            </a:r>
          </a:p>
        </p:txBody>
      </p:sp>
      <p:sp>
        <p:nvSpPr>
          <p:cNvPr id="7" name="TextBox 6"/>
          <p:cNvSpPr txBox="1"/>
          <p:nvPr/>
        </p:nvSpPr>
        <p:spPr>
          <a:xfrm rot="5400000">
            <a:off x="8378886" y="6092886"/>
            <a:ext cx="1314784" cy="215444"/>
          </a:xfrm>
          <a:prstGeom prst="rect">
            <a:avLst/>
          </a:prstGeom>
          <a:noFill/>
        </p:spPr>
        <p:txBody>
          <a:bodyPr wrap="none" rtlCol="0">
            <a:spAutoFit/>
          </a:bodyPr>
          <a:lstStyle/>
          <a:p>
            <a:r>
              <a:rPr lang="en-US" sz="800" dirty="0" smtClean="0"/>
              <a:t>Thanks to Shelia Sims</a:t>
            </a:r>
            <a:endParaRPr lang="en-US" sz="800" dirty="0"/>
          </a:p>
        </p:txBody>
      </p:sp>
      <p:sp>
        <p:nvSpPr>
          <p:cNvPr id="2" name="Slide Number Placeholder 1"/>
          <p:cNvSpPr>
            <a:spLocks noGrp="1"/>
          </p:cNvSpPr>
          <p:nvPr>
            <p:ph type="sldNum" sz="quarter" idx="12"/>
          </p:nvPr>
        </p:nvSpPr>
        <p:spPr/>
        <p:txBody>
          <a:bodyPr/>
          <a:lstStyle/>
          <a:p>
            <a:pPr>
              <a:defRPr/>
            </a:pPr>
            <a:fld id="{903B3D10-C4AD-4999-A4F3-2456BA54A9EC}" type="slidenum">
              <a:rPr lang="en-US" altLang="en-US" smtClean="0"/>
              <a:pPr>
                <a:defRPr/>
              </a:pPr>
              <a:t>20</a:t>
            </a:fld>
            <a:endParaRPr lang="en-US" altLang="en-US" dirty="0"/>
          </a:p>
        </p:txBody>
      </p:sp>
    </p:spTree>
    <p:extLst>
      <p:ext uri="{BB962C8B-B14F-4D97-AF65-F5344CB8AC3E}">
        <p14:creationId xmlns:p14="http://schemas.microsoft.com/office/powerpoint/2010/main" val="44270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Rot="1" noChangeArrowheads="1"/>
          </p:cNvSpPr>
          <p:nvPr>
            <p:ph type="title"/>
          </p:nvPr>
        </p:nvSpPr>
        <p:spPr/>
        <p:txBody>
          <a:bodyPr/>
          <a:lstStyle/>
          <a:p>
            <a:r>
              <a:rPr lang="en-US" sz="3600" dirty="0"/>
              <a:t>Long-Term Alternate Facilities</a:t>
            </a:r>
          </a:p>
        </p:txBody>
      </p:sp>
      <p:sp>
        <p:nvSpPr>
          <p:cNvPr id="726019" name="Text Box 3"/>
          <p:cNvSpPr txBox="1">
            <a:spLocks noChangeArrowheads="1"/>
          </p:cNvSpPr>
          <p:nvPr/>
        </p:nvSpPr>
        <p:spPr bwMode="auto">
          <a:xfrm>
            <a:off x="1981200" y="5847652"/>
            <a:ext cx="5791200" cy="366713"/>
          </a:xfrm>
          <a:prstGeom prst="rect">
            <a:avLst/>
          </a:prstGeom>
          <a:noFill/>
          <a:ln w="9525">
            <a:noFill/>
            <a:miter lim="800000"/>
            <a:headEnd/>
            <a:tailEnd/>
          </a:ln>
          <a:effectLst/>
        </p:spPr>
        <p:txBody>
          <a:bodyPr wrap="square">
            <a:spAutoFit/>
          </a:bodyPr>
          <a:lstStyle/>
          <a:p>
            <a:pPr algn="ctr"/>
            <a:r>
              <a:rPr lang="en-US" sz="1800" dirty="0">
                <a:latin typeface="Garamond" pitchFamily="18" charset="0"/>
              </a:rPr>
              <a:t>Judicial Trailer Park </a:t>
            </a:r>
          </a:p>
        </p:txBody>
      </p:sp>
      <p:pic>
        <p:nvPicPr>
          <p:cNvPr id="726020" name="Picture 4" descr="HPIM0605"/>
          <p:cNvPicPr>
            <a:picLocks noGrp="1" noChangeAspect="1" noChangeArrowheads="1"/>
          </p:cNvPicPr>
          <p:nvPr>
            <p:ph idx="4294967295"/>
          </p:nvPr>
        </p:nvPicPr>
        <p:blipFill>
          <a:blip r:embed="rId3" cstate="print"/>
          <a:srcRect/>
          <a:stretch>
            <a:fillRect/>
          </a:stretch>
        </p:blipFill>
        <p:spPr>
          <a:xfrm>
            <a:off x="1981200" y="1524000"/>
            <a:ext cx="5791200" cy="4343780"/>
          </a:xfrm>
          <a:noFill/>
          <a:ln w="38100">
            <a:solidFill>
              <a:srgbClr val="002060"/>
            </a:solidFill>
          </a:ln>
        </p:spPr>
      </p:pic>
      <p:sp>
        <p:nvSpPr>
          <p:cNvPr id="6" name="TextBox 5"/>
          <p:cNvSpPr txBox="1"/>
          <p:nvPr/>
        </p:nvSpPr>
        <p:spPr>
          <a:xfrm rot="5400000">
            <a:off x="8378886" y="6092886"/>
            <a:ext cx="1314784" cy="215444"/>
          </a:xfrm>
          <a:prstGeom prst="rect">
            <a:avLst/>
          </a:prstGeom>
          <a:noFill/>
        </p:spPr>
        <p:txBody>
          <a:bodyPr wrap="none" rtlCol="0">
            <a:spAutoFit/>
          </a:bodyPr>
          <a:lstStyle/>
          <a:p>
            <a:r>
              <a:rPr lang="en-US" sz="800" dirty="0" smtClean="0"/>
              <a:t>Thanks to Shelia Sims</a:t>
            </a:r>
            <a:endParaRPr lang="en-US" sz="800" dirty="0"/>
          </a:p>
        </p:txBody>
      </p:sp>
      <p:sp>
        <p:nvSpPr>
          <p:cNvPr id="2" name="Slide Number Placeholder 1"/>
          <p:cNvSpPr>
            <a:spLocks noGrp="1"/>
          </p:cNvSpPr>
          <p:nvPr>
            <p:ph type="sldNum" sz="quarter" idx="12"/>
          </p:nvPr>
        </p:nvSpPr>
        <p:spPr/>
        <p:txBody>
          <a:bodyPr/>
          <a:lstStyle/>
          <a:p>
            <a:pPr>
              <a:defRPr/>
            </a:pPr>
            <a:fld id="{903B3D10-C4AD-4999-A4F3-2456BA54A9EC}" type="slidenum">
              <a:rPr lang="en-US" altLang="en-US" smtClean="0"/>
              <a:pPr>
                <a:defRPr/>
              </a:pPr>
              <a:t>21</a:t>
            </a:fld>
            <a:endParaRPr lang="en-US" altLang="en-US" dirty="0"/>
          </a:p>
        </p:txBody>
      </p:sp>
    </p:spTree>
    <p:extLst>
      <p:ext uri="{BB962C8B-B14F-4D97-AF65-F5344CB8AC3E}">
        <p14:creationId xmlns:p14="http://schemas.microsoft.com/office/powerpoint/2010/main" val="3458317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Seven Key Elements of Court Emergency Planning</a:t>
            </a:r>
            <a:endParaRPr lang="en-US" dirty="0"/>
          </a:p>
        </p:txBody>
      </p:sp>
      <p:sp>
        <p:nvSpPr>
          <p:cNvPr id="549891" name="Rectangle 3"/>
          <p:cNvSpPr>
            <a:spLocks noGrp="1" noChangeArrowheads="1"/>
          </p:cNvSpPr>
          <p:nvPr>
            <p:ph sz="half" idx="1"/>
          </p:nvPr>
        </p:nvSpPr>
        <p:spPr>
          <a:xfrm>
            <a:off x="914400" y="1600200"/>
            <a:ext cx="3962400" cy="4525963"/>
          </a:xfrm>
        </p:spPr>
        <p:txBody>
          <a:bodyPr/>
          <a:lstStyle/>
          <a:p>
            <a:pPr marL="533400" indent="-533400">
              <a:lnSpc>
                <a:spcPct val="80000"/>
              </a:lnSpc>
              <a:buFont typeface="Tahoma" pitchFamily="34" charset="0"/>
              <a:buAutoNum type="arabicPeriod"/>
            </a:pPr>
            <a:r>
              <a:rPr lang="en-US" sz="2400" dirty="0"/>
              <a:t>Address </a:t>
            </a:r>
            <a:r>
              <a:rPr lang="en-US" sz="2400" dirty="0" smtClean="0"/>
              <a:t>leadership issues</a:t>
            </a:r>
            <a:endParaRPr lang="en-US" sz="2400" dirty="0"/>
          </a:p>
          <a:p>
            <a:pPr marL="533400" indent="-533400">
              <a:lnSpc>
                <a:spcPct val="80000"/>
              </a:lnSpc>
              <a:buFont typeface="Tahoma" pitchFamily="34" charset="0"/>
              <a:buAutoNum type="arabicPeriod"/>
            </a:pPr>
            <a:r>
              <a:rPr lang="en-US" sz="2400" dirty="0" smtClean="0"/>
              <a:t>Dedicate staff</a:t>
            </a:r>
          </a:p>
          <a:p>
            <a:pPr marL="533400" indent="-533400">
              <a:lnSpc>
                <a:spcPct val="80000"/>
              </a:lnSpc>
              <a:buFont typeface="Tahoma" pitchFamily="34" charset="0"/>
              <a:buAutoNum type="arabicPeriod"/>
            </a:pPr>
            <a:r>
              <a:rPr lang="en-US" sz="2400" dirty="0" smtClean="0"/>
              <a:t>Build </a:t>
            </a:r>
            <a:r>
              <a:rPr lang="en-US" sz="2400" dirty="0"/>
              <a:t>and </a:t>
            </a:r>
            <a:r>
              <a:rPr lang="en-US" sz="2400" dirty="0" smtClean="0"/>
              <a:t>strengthen collaborative relationships</a:t>
            </a:r>
            <a:endParaRPr lang="en-US" sz="2400" dirty="0"/>
          </a:p>
          <a:p>
            <a:pPr marL="533400" indent="-533400">
              <a:lnSpc>
                <a:spcPct val="80000"/>
              </a:lnSpc>
              <a:buFont typeface="Tahoma" pitchFamily="34" charset="0"/>
              <a:buAutoNum type="arabicPeriod"/>
            </a:pPr>
            <a:r>
              <a:rPr lang="en-US" sz="2400" dirty="0"/>
              <a:t>Develop </a:t>
            </a:r>
            <a:r>
              <a:rPr lang="en-US" sz="2400" dirty="0" smtClean="0"/>
              <a:t>redundant communications</a:t>
            </a:r>
            <a:endParaRPr lang="en-US" sz="2400" dirty="0"/>
          </a:p>
          <a:p>
            <a:pPr marL="533400" indent="-533400">
              <a:lnSpc>
                <a:spcPct val="80000"/>
              </a:lnSpc>
              <a:buFont typeface="Tahoma" pitchFamily="34" charset="0"/>
              <a:buAutoNum type="arabicPeriod"/>
            </a:pPr>
            <a:r>
              <a:rPr lang="en-US" sz="2400" dirty="0"/>
              <a:t>Develop a </a:t>
            </a:r>
            <a:r>
              <a:rPr lang="en-US" sz="2400" dirty="0" smtClean="0"/>
              <a:t>self-sufficient workforce</a:t>
            </a:r>
            <a:endParaRPr lang="en-US" sz="2400" dirty="0"/>
          </a:p>
          <a:p>
            <a:pPr marL="533400" indent="-533400">
              <a:lnSpc>
                <a:spcPct val="80000"/>
              </a:lnSpc>
              <a:buFont typeface="Tahoma" pitchFamily="34" charset="0"/>
              <a:buAutoNum type="arabicPeriod"/>
            </a:pPr>
            <a:r>
              <a:rPr lang="en-US" sz="2400" dirty="0" smtClean="0"/>
              <a:t>Write the plans</a:t>
            </a:r>
            <a:endParaRPr lang="en-US" sz="2400" dirty="0"/>
          </a:p>
          <a:p>
            <a:pPr marL="533400" indent="-533400">
              <a:lnSpc>
                <a:spcPct val="80000"/>
              </a:lnSpc>
              <a:buFont typeface="Tahoma" pitchFamily="34" charset="0"/>
              <a:buAutoNum type="arabicPeriod"/>
            </a:pPr>
            <a:r>
              <a:rPr lang="en-US" sz="2400" dirty="0"/>
              <a:t>Test, </a:t>
            </a:r>
            <a:r>
              <a:rPr lang="en-US" sz="2400" dirty="0" smtClean="0"/>
              <a:t>exercise</a:t>
            </a:r>
            <a:r>
              <a:rPr lang="en-US" sz="2400" dirty="0"/>
              <a:t>, and </a:t>
            </a:r>
            <a:r>
              <a:rPr lang="en-US" sz="2400" dirty="0" smtClean="0"/>
              <a:t>maintain</a:t>
            </a:r>
            <a:endParaRPr lang="en-US" sz="2400" dirty="0"/>
          </a:p>
        </p:txBody>
      </p:sp>
      <p:sp>
        <p:nvSpPr>
          <p:cNvPr id="7" name="Text Box 3"/>
          <p:cNvSpPr txBox="1">
            <a:spLocks noChangeArrowheads="1"/>
          </p:cNvSpPr>
          <p:nvPr/>
        </p:nvSpPr>
        <p:spPr bwMode="auto">
          <a:xfrm>
            <a:off x="4419600" y="2235773"/>
            <a:ext cx="4410075" cy="13973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spcBef>
                <a:spcPct val="20000"/>
              </a:spcBef>
              <a:buClr>
                <a:schemeClr val="bg2"/>
              </a:buClr>
              <a:buSzPct val="75000"/>
              <a:buFont typeface="Wingdings" pitchFamily="2" charset="2"/>
              <a:buNone/>
              <a:defRPr/>
            </a:pPr>
            <a:r>
              <a:rPr lang="en-US" b="1" dirty="0">
                <a:solidFill>
                  <a:schemeClr val="bg1"/>
                </a:solidFill>
                <a:effectLst>
                  <a:outerShdw blurRad="38100" dist="38100" dir="2700000" algn="tl">
                    <a:srgbClr val="000000">
                      <a:alpha val="43137"/>
                    </a:srgbClr>
                  </a:outerShdw>
                </a:effectLst>
                <a:latin typeface="+mn-lt"/>
              </a:rPr>
              <a:t>“Plans are worthless, but planning is everything.”</a:t>
            </a:r>
          </a:p>
          <a:p>
            <a:pPr algn="r" eaLnBrk="1" hangingPunct="1">
              <a:spcBef>
                <a:spcPct val="20000"/>
              </a:spcBef>
              <a:buClr>
                <a:schemeClr val="bg2"/>
              </a:buClr>
              <a:buSzPct val="75000"/>
              <a:buFont typeface="Wingdings" pitchFamily="2" charset="2"/>
              <a:buNone/>
              <a:defRPr/>
            </a:pPr>
            <a:r>
              <a:rPr lang="en-US" sz="2400" dirty="0">
                <a:solidFill>
                  <a:schemeClr val="bg1"/>
                </a:solidFill>
                <a:effectLst>
                  <a:outerShdw blurRad="38100" dist="38100" dir="2700000" algn="tl">
                    <a:srgbClr val="000000">
                      <a:alpha val="43137"/>
                    </a:srgbClr>
                  </a:outerShdw>
                </a:effectLst>
                <a:latin typeface="+mn-lt"/>
              </a:rPr>
              <a:t>-- Dwight D. Eisenhower</a:t>
            </a:r>
          </a:p>
        </p:txBody>
      </p:sp>
      <p:sp>
        <p:nvSpPr>
          <p:cNvPr id="2" name="TextBox 1"/>
          <p:cNvSpPr txBox="1"/>
          <p:nvPr/>
        </p:nvSpPr>
        <p:spPr>
          <a:xfrm>
            <a:off x="838200" y="6154836"/>
            <a:ext cx="7382406" cy="523220"/>
          </a:xfrm>
          <a:prstGeom prst="rect">
            <a:avLst/>
          </a:prstGeom>
          <a:noFill/>
        </p:spPr>
        <p:txBody>
          <a:bodyPr wrap="none" rtlCol="0">
            <a:spAutoFit/>
          </a:bodyPr>
          <a:lstStyle/>
          <a:p>
            <a:r>
              <a:rPr lang="en-US" sz="1400" dirty="0" smtClean="0">
                <a:latin typeface="+mn-lt"/>
              </a:rPr>
              <a:t>Note: These key elements are based on guidance published by the National Center for State Courts</a:t>
            </a:r>
          </a:p>
          <a:p>
            <a:r>
              <a:rPr lang="en-US" sz="1400" dirty="0" smtClean="0">
                <a:latin typeface="+mn-lt"/>
              </a:rPr>
              <a:t>following Hurricane Sandy.</a:t>
            </a:r>
            <a:endParaRPr lang="en-US" sz="1400" dirty="0">
              <a:latin typeface="+mn-lt"/>
            </a:endParaRPr>
          </a:p>
        </p:txBody>
      </p:sp>
      <p:sp>
        <p:nvSpPr>
          <p:cNvPr id="4" name="TextBox 3"/>
          <p:cNvSpPr txBox="1"/>
          <p:nvPr/>
        </p:nvSpPr>
        <p:spPr>
          <a:xfrm>
            <a:off x="4038600" y="4346068"/>
            <a:ext cx="49530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smtClean="0">
                <a:latin typeface="+mn-lt"/>
              </a:rPr>
              <a:t>The seven elements are </a:t>
            </a:r>
            <a:r>
              <a:rPr lang="en-US" sz="2400" dirty="0"/>
              <a:t>f</a:t>
            </a:r>
            <a:r>
              <a:rPr lang="en-US" sz="2400" dirty="0" smtClean="0">
                <a:latin typeface="+mn-lt"/>
              </a:rPr>
              <a:t>urther broken down into 40 plus action items</a:t>
            </a:r>
            <a:endParaRPr lang="en-US" sz="2400" dirty="0">
              <a:latin typeface="+mn-lt"/>
            </a:endParaRPr>
          </a:p>
        </p:txBody>
      </p:sp>
      <p:sp>
        <p:nvSpPr>
          <p:cNvPr id="5" name="Slide Number Placeholder 4"/>
          <p:cNvSpPr>
            <a:spLocks noGrp="1"/>
          </p:cNvSpPr>
          <p:nvPr>
            <p:ph type="sldNum" sz="quarter" idx="12"/>
          </p:nvPr>
        </p:nvSpPr>
        <p:spPr/>
        <p:txBody>
          <a:bodyPr/>
          <a:lstStyle/>
          <a:p>
            <a:pPr>
              <a:defRPr/>
            </a:pPr>
            <a:fld id="{39CF5B9D-CD64-44B7-B628-19DF553D56E0}" type="slidenum">
              <a:rPr lang="en-US" altLang="en-US" smtClean="0"/>
              <a:pPr>
                <a:defRPr/>
              </a:pPr>
              <a:t>22</a:t>
            </a:fld>
            <a:endParaRPr lang="en-US" altLang="en-US" dirty="0"/>
          </a:p>
        </p:txBody>
      </p:sp>
    </p:spTree>
    <p:extLst>
      <p:ext uri="{BB962C8B-B14F-4D97-AF65-F5344CB8AC3E}">
        <p14:creationId xmlns:p14="http://schemas.microsoft.com/office/powerpoint/2010/main" val="1909832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9891">
                                            <p:txEl>
                                              <p:pRg st="0" end="0"/>
                                            </p:txEl>
                                          </p:spTgt>
                                        </p:tgtEl>
                                        <p:attrNameLst>
                                          <p:attrName>style.visibility</p:attrName>
                                        </p:attrNameLst>
                                      </p:cBhvr>
                                      <p:to>
                                        <p:strVal val="visible"/>
                                      </p:to>
                                    </p:set>
                                    <p:anim calcmode="lin" valueType="num">
                                      <p:cBhvr additive="base">
                                        <p:cTn id="7" dur="500" fill="hold"/>
                                        <p:tgtEl>
                                          <p:spTgt spid="549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989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49891">
                                            <p:txEl>
                                              <p:pRg st="1" end="1"/>
                                            </p:txEl>
                                          </p:spTgt>
                                        </p:tgtEl>
                                        <p:attrNameLst>
                                          <p:attrName>style.visibility</p:attrName>
                                        </p:attrNameLst>
                                      </p:cBhvr>
                                      <p:to>
                                        <p:strVal val="visible"/>
                                      </p:to>
                                    </p:set>
                                    <p:anim calcmode="lin" valueType="num">
                                      <p:cBhvr additive="base">
                                        <p:cTn id="12" dur="500" fill="hold"/>
                                        <p:tgtEl>
                                          <p:spTgt spid="54989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49891">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49891">
                                            <p:txEl>
                                              <p:pRg st="2" end="2"/>
                                            </p:txEl>
                                          </p:spTgt>
                                        </p:tgtEl>
                                        <p:attrNameLst>
                                          <p:attrName>style.visibility</p:attrName>
                                        </p:attrNameLst>
                                      </p:cBhvr>
                                      <p:to>
                                        <p:strVal val="visible"/>
                                      </p:to>
                                    </p:set>
                                    <p:anim calcmode="lin" valueType="num">
                                      <p:cBhvr additive="base">
                                        <p:cTn id="17" dur="500" fill="hold"/>
                                        <p:tgtEl>
                                          <p:spTgt spid="54989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49891">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49891">
                                            <p:txEl>
                                              <p:pRg st="3" end="3"/>
                                            </p:txEl>
                                          </p:spTgt>
                                        </p:tgtEl>
                                        <p:attrNameLst>
                                          <p:attrName>style.visibility</p:attrName>
                                        </p:attrNameLst>
                                      </p:cBhvr>
                                      <p:to>
                                        <p:strVal val="visible"/>
                                      </p:to>
                                    </p:set>
                                    <p:anim calcmode="lin" valueType="num">
                                      <p:cBhvr additive="base">
                                        <p:cTn id="22" dur="500" fill="hold"/>
                                        <p:tgtEl>
                                          <p:spTgt spid="54989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49891">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49891">
                                            <p:txEl>
                                              <p:pRg st="4" end="4"/>
                                            </p:txEl>
                                          </p:spTgt>
                                        </p:tgtEl>
                                        <p:attrNameLst>
                                          <p:attrName>style.visibility</p:attrName>
                                        </p:attrNameLst>
                                      </p:cBhvr>
                                      <p:to>
                                        <p:strVal val="visible"/>
                                      </p:to>
                                    </p:set>
                                    <p:anim calcmode="lin" valueType="num">
                                      <p:cBhvr additive="base">
                                        <p:cTn id="27" dur="500" fill="hold"/>
                                        <p:tgtEl>
                                          <p:spTgt spid="54989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49891">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49891">
                                            <p:txEl>
                                              <p:pRg st="5" end="5"/>
                                            </p:txEl>
                                          </p:spTgt>
                                        </p:tgtEl>
                                        <p:attrNameLst>
                                          <p:attrName>style.visibility</p:attrName>
                                        </p:attrNameLst>
                                      </p:cBhvr>
                                      <p:to>
                                        <p:strVal val="visible"/>
                                      </p:to>
                                    </p:set>
                                    <p:anim calcmode="lin" valueType="num">
                                      <p:cBhvr additive="base">
                                        <p:cTn id="32" dur="500" fill="hold"/>
                                        <p:tgtEl>
                                          <p:spTgt spid="549891">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49891">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49891">
                                            <p:txEl>
                                              <p:pRg st="6" end="6"/>
                                            </p:txEl>
                                          </p:spTgt>
                                        </p:tgtEl>
                                        <p:attrNameLst>
                                          <p:attrName>style.visibility</p:attrName>
                                        </p:attrNameLst>
                                      </p:cBhvr>
                                      <p:to>
                                        <p:strVal val="visible"/>
                                      </p:to>
                                    </p:set>
                                    <p:anim calcmode="lin" valueType="num">
                                      <p:cBhvr additive="base">
                                        <p:cTn id="37" dur="500" fill="hold"/>
                                        <p:tgtEl>
                                          <p:spTgt spid="54989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498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Esc for More Detail…</a:t>
            </a:r>
            <a:endParaRPr lang="en-US"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90650" y="2434431"/>
            <a:ext cx="2857500" cy="2857500"/>
          </a:xfrm>
        </p:spPr>
      </p:pic>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53050" y="2434431"/>
            <a:ext cx="2857500" cy="2857500"/>
          </a:xfrm>
        </p:spPr>
      </p:pic>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23</a:t>
            </a:fld>
            <a:endParaRPr lang="en-US" altLang="en-US" dirty="0"/>
          </a:p>
        </p:txBody>
      </p:sp>
      <p:sp>
        <p:nvSpPr>
          <p:cNvPr id="11" name="TextBox 10"/>
          <p:cNvSpPr txBox="1"/>
          <p:nvPr/>
        </p:nvSpPr>
        <p:spPr>
          <a:xfrm>
            <a:off x="1462362" y="5291931"/>
            <a:ext cx="2714076" cy="461665"/>
          </a:xfrm>
          <a:prstGeom prst="rect">
            <a:avLst/>
          </a:prstGeom>
          <a:noFill/>
        </p:spPr>
        <p:txBody>
          <a:bodyPr wrap="none" rtlCol="0">
            <a:spAutoFit/>
          </a:bodyPr>
          <a:lstStyle/>
          <a:p>
            <a:r>
              <a:rPr lang="en-US" sz="2400" dirty="0" smtClean="0">
                <a:latin typeface="+mn-lt"/>
              </a:rPr>
              <a:t>40 Plus Action Items</a:t>
            </a:r>
            <a:endParaRPr lang="en-US" sz="2400" dirty="0">
              <a:latin typeface="+mn-lt"/>
            </a:endParaRPr>
          </a:p>
        </p:txBody>
      </p:sp>
      <p:sp>
        <p:nvSpPr>
          <p:cNvPr id="12" name="TextBox 11"/>
          <p:cNvSpPr txBox="1"/>
          <p:nvPr/>
        </p:nvSpPr>
        <p:spPr>
          <a:xfrm>
            <a:off x="5251253" y="5257800"/>
            <a:ext cx="3061094" cy="830997"/>
          </a:xfrm>
          <a:prstGeom prst="rect">
            <a:avLst/>
          </a:prstGeom>
          <a:noFill/>
        </p:spPr>
        <p:txBody>
          <a:bodyPr wrap="none" rtlCol="0">
            <a:spAutoFit/>
          </a:bodyPr>
          <a:lstStyle/>
          <a:p>
            <a:pPr algn="ctr"/>
            <a:r>
              <a:rPr lang="en-US" sz="2400" dirty="0" smtClean="0">
                <a:latin typeface="+mn-lt"/>
              </a:rPr>
              <a:t>Lessons Learned in</a:t>
            </a:r>
          </a:p>
          <a:p>
            <a:pPr algn="ctr"/>
            <a:r>
              <a:rPr lang="en-US" sz="2400" dirty="0" smtClean="0">
                <a:latin typeface="+mn-lt"/>
              </a:rPr>
              <a:t>2017 Hurricane Season</a:t>
            </a:r>
            <a:endParaRPr lang="en-US" sz="2400" dirty="0">
              <a:latin typeface="+mn-lt"/>
            </a:endParaRPr>
          </a:p>
        </p:txBody>
      </p:sp>
    </p:spTree>
    <p:extLst>
      <p:ext uri="{BB962C8B-B14F-4D97-AF65-F5344CB8AC3E}">
        <p14:creationId xmlns:p14="http://schemas.microsoft.com/office/powerpoint/2010/main" val="241511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Consideration</a:t>
            </a:r>
            <a:endParaRPr lang="en-US" dirty="0"/>
          </a:p>
        </p:txBody>
      </p:sp>
      <p:sp>
        <p:nvSpPr>
          <p:cNvPr id="6" name="Text Placeholder 5"/>
          <p:cNvSpPr>
            <a:spLocks noGrp="1"/>
          </p:cNvSpPr>
          <p:nvPr>
            <p:ph type="body" idx="1"/>
          </p:nvPr>
        </p:nvSpPr>
        <p:spPr>
          <a:xfrm>
            <a:off x="914400" y="1535113"/>
            <a:ext cx="7772398" cy="485775"/>
          </a:xfrm>
        </p:spPr>
        <p:txBody>
          <a:bodyPr/>
          <a:lstStyle/>
          <a:p>
            <a:pPr algn="ctr"/>
            <a:r>
              <a:rPr lang="en-US" dirty="0" smtClean="0"/>
              <a:t>Policy Goals for the Florida State Courts</a:t>
            </a:r>
            <a:endParaRPr lang="en-US" dirty="0"/>
          </a:p>
        </p:txBody>
      </p:sp>
      <p:sp>
        <p:nvSpPr>
          <p:cNvPr id="3" name="Content Placeholder 2"/>
          <p:cNvSpPr>
            <a:spLocks noGrp="1"/>
          </p:cNvSpPr>
          <p:nvPr>
            <p:ph sz="half" idx="2"/>
          </p:nvPr>
        </p:nvSpPr>
        <p:spPr>
          <a:xfrm>
            <a:off x="914399" y="2087563"/>
            <a:ext cx="5029201" cy="4038600"/>
          </a:xfrm>
        </p:spPr>
        <p:txBody>
          <a:bodyPr/>
          <a:lstStyle/>
          <a:p>
            <a:r>
              <a:rPr lang="en-US" dirty="0"/>
              <a:t>We must deal with crises in a way that protects the health and safety of everyone inside our facilities.</a:t>
            </a:r>
          </a:p>
          <a:p>
            <a:r>
              <a:rPr lang="en-US" dirty="0"/>
              <a:t>We must “keep the courts open” to ensure justice for the people.</a:t>
            </a:r>
          </a:p>
          <a:p>
            <a:endParaRPr lang="en-US"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24</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663" y="2138363"/>
            <a:ext cx="2511085" cy="3515519"/>
          </a:xfrm>
          <a:prstGeom prst="rect">
            <a:avLst/>
          </a:prstGeom>
        </p:spPr>
      </p:pic>
      <p:sp>
        <p:nvSpPr>
          <p:cNvPr id="7" name="TextBox 6"/>
          <p:cNvSpPr txBox="1"/>
          <p:nvPr/>
        </p:nvSpPr>
        <p:spPr>
          <a:xfrm>
            <a:off x="6156663" y="5376883"/>
            <a:ext cx="2511085" cy="276999"/>
          </a:xfrm>
          <a:prstGeom prst="rect">
            <a:avLst/>
          </a:prstGeom>
          <a:noFill/>
        </p:spPr>
        <p:txBody>
          <a:bodyPr wrap="square" rtlCol="0">
            <a:spAutoFit/>
          </a:bodyPr>
          <a:lstStyle/>
          <a:p>
            <a:r>
              <a:rPr lang="en-US" sz="1200" b="1" dirty="0" smtClean="0">
                <a:solidFill>
                  <a:schemeClr val="bg1"/>
                </a:solidFill>
                <a:latin typeface="+mn-lt"/>
              </a:rPr>
              <a:t>Former Chief Justice Charles T. Wells</a:t>
            </a:r>
            <a:endParaRPr lang="en-US" sz="1200" b="1" dirty="0">
              <a:solidFill>
                <a:schemeClr val="bg1"/>
              </a:solidFill>
              <a:latin typeface="+mn-lt"/>
            </a:endParaRPr>
          </a:p>
        </p:txBody>
      </p:sp>
    </p:spTree>
    <p:extLst>
      <p:ext uri="{BB962C8B-B14F-4D97-AF65-F5344CB8AC3E}">
        <p14:creationId xmlns:p14="http://schemas.microsoft.com/office/powerpoint/2010/main" val="64676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1"/>
            <a:ext cx="8001000" cy="1543050"/>
          </a:xfrm>
          <a:effectLst>
            <a:outerShdw blurRad="50800" dist="38100" dir="2700000" algn="tl" rotWithShape="0">
              <a:prstClr val="black">
                <a:alpha val="40000"/>
              </a:prstClr>
            </a:outerShdw>
          </a:effectLst>
        </p:spPr>
        <p:txBody>
          <a:bodyPr/>
          <a:lstStyle/>
          <a:p>
            <a:r>
              <a:rPr lang="en-US" dirty="0" smtClean="0"/>
              <a:t>Your Input and Questions</a:t>
            </a:r>
            <a:endParaRPr lang="en-US" dirty="0"/>
          </a:p>
        </p:txBody>
      </p:sp>
      <p:sp>
        <p:nvSpPr>
          <p:cNvPr id="3" name="Subtitle 2"/>
          <p:cNvSpPr>
            <a:spLocks noGrp="1"/>
          </p:cNvSpPr>
          <p:nvPr>
            <p:ph type="subTitle" idx="1"/>
          </p:nvPr>
        </p:nvSpPr>
        <p:spPr>
          <a:xfrm>
            <a:off x="1981200" y="3962400"/>
            <a:ext cx="6553200" cy="1752600"/>
          </a:xfrm>
        </p:spPr>
        <p:txBody>
          <a:bodyPr/>
          <a:lstStyle/>
          <a:p>
            <a:r>
              <a:rPr lang="en-US" dirty="0" smtClean="0"/>
              <a:t>Greg Cowan</a:t>
            </a:r>
          </a:p>
          <a:p>
            <a:r>
              <a:rPr lang="en-US" dirty="0" smtClean="0">
                <a:hlinkClick r:id="rId3"/>
              </a:rPr>
              <a:t>greg.cowan@justiceadmin.org</a:t>
            </a:r>
            <a:endParaRPr lang="en-US" dirty="0" smtClean="0"/>
          </a:p>
          <a:p>
            <a:r>
              <a:rPr lang="en-US" dirty="0" smtClean="0"/>
              <a:t>(850) 488-2415, ext. 229</a:t>
            </a:r>
            <a:endParaRPr lang="en-US" dirty="0"/>
          </a:p>
        </p:txBody>
      </p:sp>
    </p:spTree>
    <p:extLst>
      <p:ext uri="{BB962C8B-B14F-4D97-AF65-F5344CB8AC3E}">
        <p14:creationId xmlns:p14="http://schemas.microsoft.com/office/powerpoint/2010/main" val="1882627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 Hurricane Tracks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6918" y="1600200"/>
            <a:ext cx="7323564" cy="4525963"/>
          </a:xfrm>
        </p:spPr>
      </p:pic>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3</a:t>
            </a:fld>
            <a:endParaRPr lang="en-US" altLang="en-US" dirty="0"/>
          </a:p>
        </p:txBody>
      </p:sp>
    </p:spTree>
    <p:extLst>
      <p:ext uri="{BB962C8B-B14F-4D97-AF65-F5344CB8AC3E}">
        <p14:creationId xmlns:p14="http://schemas.microsoft.com/office/powerpoint/2010/main" val="4232166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 Hurricane Tracks</a:t>
            </a:r>
            <a:endParaRPr lang="en-US"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4</a:t>
            </a:fld>
            <a:endParaRPr lang="en-US" alt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3224" y="1600200"/>
            <a:ext cx="7190951" cy="4525963"/>
          </a:xfrm>
        </p:spPr>
      </p:pic>
    </p:spTree>
    <p:extLst>
      <p:ext uri="{BB962C8B-B14F-4D97-AF65-F5344CB8AC3E}">
        <p14:creationId xmlns:p14="http://schemas.microsoft.com/office/powerpoint/2010/main" val="1717827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9" name="Rectangle 2"/>
          <p:cNvSpPr>
            <a:spLocks noGrp="1" noRot="1" noChangeArrowheads="1"/>
          </p:cNvSpPr>
          <p:nvPr>
            <p:ph type="title"/>
          </p:nvPr>
        </p:nvSpPr>
        <p:spPr/>
        <p:txBody>
          <a:bodyPr/>
          <a:lstStyle/>
          <a:p>
            <a:r>
              <a:rPr lang="en-US" sz="3600" dirty="0" smtClean="0"/>
              <a:t>Occupant Emergency Plan</a:t>
            </a:r>
            <a:endParaRPr lang="en-US" sz="3600" dirty="0"/>
          </a:p>
        </p:txBody>
      </p:sp>
      <p:sp>
        <p:nvSpPr>
          <p:cNvPr id="603140" name="AutoShape 3"/>
          <p:cNvSpPr>
            <a:spLocks noChangeArrowheads="1"/>
          </p:cNvSpPr>
          <p:nvPr/>
        </p:nvSpPr>
        <p:spPr bwMode="auto">
          <a:xfrm>
            <a:off x="1026868" y="1714500"/>
            <a:ext cx="1828800" cy="457200"/>
          </a:xfrm>
          <a:prstGeom prst="flowChartAlternateProcess">
            <a:avLst/>
          </a:prstGeom>
          <a:noFill/>
          <a:ln w="9525">
            <a:solidFill>
              <a:schemeClr val="tx1"/>
            </a:solidFill>
            <a:miter lim="800000"/>
            <a:headEnd/>
            <a:tailEnd/>
          </a:ln>
        </p:spPr>
        <p:txBody>
          <a:bodyPr wrap="none" anchor="ctr"/>
          <a:lstStyle/>
          <a:p>
            <a:pPr algn="l" eaLnBrk="0" hangingPunct="0"/>
            <a:endParaRPr lang="en-CA" sz="1800" b="0" dirty="0">
              <a:latin typeface="Garamond" pitchFamily="18" charset="0"/>
            </a:endParaRPr>
          </a:p>
        </p:txBody>
      </p:sp>
      <p:sp>
        <p:nvSpPr>
          <p:cNvPr id="603141" name="Rectangle 4"/>
          <p:cNvSpPr>
            <a:spLocks noChangeArrowheads="1"/>
          </p:cNvSpPr>
          <p:nvPr/>
        </p:nvSpPr>
        <p:spPr bwMode="auto">
          <a:xfrm>
            <a:off x="1026868" y="1524000"/>
            <a:ext cx="1828800" cy="701675"/>
          </a:xfrm>
          <a:prstGeom prst="rect">
            <a:avLst/>
          </a:prstGeom>
          <a:noFill/>
          <a:ln w="9525">
            <a:noFill/>
            <a:miter lim="800000"/>
            <a:headEnd/>
            <a:tailEnd/>
          </a:ln>
        </p:spPr>
        <p:txBody>
          <a:bodyPr anchor="ctr" anchorCtr="1">
            <a:spAutoFit/>
          </a:bodyPr>
          <a:lstStyle/>
          <a:p>
            <a:endParaRPr lang="en-US" sz="1000" b="0" dirty="0">
              <a:latin typeface="Times New Roman" pitchFamily="18" charset="0"/>
            </a:endParaRPr>
          </a:p>
          <a:p>
            <a:endParaRPr lang="en-US" sz="1000" b="0" dirty="0">
              <a:latin typeface="Times New Roman" pitchFamily="18" charset="0"/>
            </a:endParaRPr>
          </a:p>
          <a:p>
            <a:r>
              <a:rPr lang="en-US" sz="1000" b="0" dirty="0">
                <a:latin typeface="Times New Roman" pitchFamily="18" charset="0"/>
              </a:rPr>
              <a:t>Emergency Pending or Occurs</a:t>
            </a:r>
          </a:p>
          <a:p>
            <a:endParaRPr lang="en-US" sz="1000" b="0" dirty="0">
              <a:latin typeface="Times New Roman" pitchFamily="18" charset="0"/>
            </a:endParaRPr>
          </a:p>
        </p:txBody>
      </p:sp>
      <p:sp>
        <p:nvSpPr>
          <p:cNvPr id="603142" name="AutoShape 6"/>
          <p:cNvSpPr>
            <a:spLocks noChangeArrowheads="1"/>
          </p:cNvSpPr>
          <p:nvPr/>
        </p:nvSpPr>
        <p:spPr bwMode="auto">
          <a:xfrm>
            <a:off x="1026868" y="2552700"/>
            <a:ext cx="1752600" cy="914400"/>
          </a:xfrm>
          <a:prstGeom prst="flowChartProcess">
            <a:avLst/>
          </a:prstGeom>
          <a:noFill/>
          <a:ln w="9525">
            <a:solidFill>
              <a:schemeClr val="tx1"/>
            </a:solidFill>
            <a:miter lim="800000"/>
            <a:headEnd/>
            <a:tailEnd/>
          </a:ln>
        </p:spPr>
        <p:txBody>
          <a:bodyPr wrap="none" anchor="ctr"/>
          <a:lstStyle/>
          <a:p>
            <a:pPr algn="l" eaLnBrk="0" hangingPunct="0"/>
            <a:endParaRPr lang="en-CA" sz="1800" b="0" dirty="0">
              <a:latin typeface="Garamond" pitchFamily="18" charset="0"/>
            </a:endParaRPr>
          </a:p>
        </p:txBody>
      </p:sp>
      <p:sp>
        <p:nvSpPr>
          <p:cNvPr id="603143" name="Line 7"/>
          <p:cNvSpPr>
            <a:spLocks noChangeShapeType="1"/>
          </p:cNvSpPr>
          <p:nvPr/>
        </p:nvSpPr>
        <p:spPr bwMode="auto">
          <a:xfrm>
            <a:off x="1941268" y="2171700"/>
            <a:ext cx="0" cy="381000"/>
          </a:xfrm>
          <a:prstGeom prst="line">
            <a:avLst/>
          </a:prstGeom>
          <a:noFill/>
          <a:ln w="9525">
            <a:solidFill>
              <a:schemeClr val="tx1"/>
            </a:solidFill>
            <a:round/>
            <a:headEnd/>
            <a:tailEnd type="triangle" w="med" len="med"/>
          </a:ln>
        </p:spPr>
        <p:txBody>
          <a:bodyPr wrap="none"/>
          <a:lstStyle/>
          <a:p>
            <a:endParaRPr lang="en-US" dirty="0"/>
          </a:p>
        </p:txBody>
      </p:sp>
      <p:sp>
        <p:nvSpPr>
          <p:cNvPr id="603144" name="Rectangle 8"/>
          <p:cNvSpPr>
            <a:spLocks noChangeArrowheads="1"/>
          </p:cNvSpPr>
          <p:nvPr/>
        </p:nvSpPr>
        <p:spPr bwMode="auto">
          <a:xfrm>
            <a:off x="1026868" y="2586648"/>
            <a:ext cx="1752600" cy="861774"/>
          </a:xfrm>
          <a:prstGeom prst="rect">
            <a:avLst/>
          </a:prstGeom>
          <a:noFill/>
          <a:ln w="9525">
            <a:noFill/>
            <a:miter lim="800000"/>
            <a:headEnd/>
            <a:tailEnd/>
          </a:ln>
        </p:spPr>
        <p:txBody>
          <a:bodyPr>
            <a:spAutoFit/>
          </a:bodyPr>
          <a:lstStyle/>
          <a:p>
            <a:pPr algn="ctr">
              <a:spcBef>
                <a:spcPct val="50000"/>
              </a:spcBef>
            </a:pPr>
            <a:r>
              <a:rPr lang="en-US" sz="1000" b="0" dirty="0">
                <a:latin typeface="Times New Roman" pitchFamily="18" charset="0"/>
              </a:rPr>
              <a:t>Initial Response to Emergencies Will be Outlined and Should be Followed Based on the </a:t>
            </a:r>
            <a:r>
              <a:rPr lang="en-US" sz="1000" b="0" dirty="0" smtClean="0">
                <a:latin typeface="Times New Roman" pitchFamily="18" charset="0"/>
              </a:rPr>
              <a:t>Occupant Emergency Plan</a:t>
            </a:r>
            <a:endParaRPr lang="en-US" sz="1000" b="0" dirty="0">
              <a:latin typeface="Times New Roman" pitchFamily="18" charset="0"/>
            </a:endParaRPr>
          </a:p>
        </p:txBody>
      </p:sp>
      <p:sp>
        <p:nvSpPr>
          <p:cNvPr id="603145" name="AutoShape 10"/>
          <p:cNvSpPr>
            <a:spLocks noChangeArrowheads="1"/>
          </p:cNvSpPr>
          <p:nvPr/>
        </p:nvSpPr>
        <p:spPr bwMode="auto">
          <a:xfrm>
            <a:off x="6208468" y="2400300"/>
            <a:ext cx="1981200" cy="1219200"/>
          </a:xfrm>
          <a:prstGeom prst="flowChartDecision">
            <a:avLst/>
          </a:prstGeom>
          <a:noFill/>
          <a:ln w="9525">
            <a:solidFill>
              <a:schemeClr val="tx1"/>
            </a:solidFill>
            <a:miter lim="800000"/>
            <a:headEnd/>
            <a:tailEnd/>
          </a:ln>
        </p:spPr>
        <p:txBody>
          <a:bodyPr wrap="none" anchor="ctr"/>
          <a:lstStyle/>
          <a:p>
            <a:pPr algn="l" eaLnBrk="0" hangingPunct="0"/>
            <a:endParaRPr lang="en-CA" sz="1800" b="0" dirty="0">
              <a:latin typeface="Garamond" pitchFamily="18" charset="0"/>
            </a:endParaRPr>
          </a:p>
        </p:txBody>
      </p:sp>
      <p:sp>
        <p:nvSpPr>
          <p:cNvPr id="603146" name="Line 11"/>
          <p:cNvSpPr>
            <a:spLocks noChangeShapeType="1"/>
          </p:cNvSpPr>
          <p:nvPr/>
        </p:nvSpPr>
        <p:spPr bwMode="auto">
          <a:xfrm>
            <a:off x="5827468" y="3009900"/>
            <a:ext cx="381000" cy="0"/>
          </a:xfrm>
          <a:prstGeom prst="line">
            <a:avLst/>
          </a:prstGeom>
          <a:noFill/>
          <a:ln w="9525">
            <a:solidFill>
              <a:schemeClr val="tx1"/>
            </a:solidFill>
            <a:round/>
            <a:headEnd/>
            <a:tailEnd type="triangle" w="med" len="med"/>
          </a:ln>
        </p:spPr>
        <p:txBody>
          <a:bodyPr wrap="none"/>
          <a:lstStyle/>
          <a:p>
            <a:endParaRPr lang="en-US" dirty="0"/>
          </a:p>
        </p:txBody>
      </p:sp>
      <p:sp>
        <p:nvSpPr>
          <p:cNvPr id="603147" name="Rectangle 12"/>
          <p:cNvSpPr>
            <a:spLocks noChangeArrowheads="1"/>
          </p:cNvSpPr>
          <p:nvPr/>
        </p:nvSpPr>
        <p:spPr bwMode="auto">
          <a:xfrm>
            <a:off x="6398968" y="2729970"/>
            <a:ext cx="1600201" cy="553998"/>
          </a:xfrm>
          <a:prstGeom prst="rect">
            <a:avLst/>
          </a:prstGeom>
          <a:noFill/>
          <a:ln w="9525">
            <a:noFill/>
            <a:miter lim="800000"/>
            <a:headEnd/>
            <a:tailEnd/>
          </a:ln>
        </p:spPr>
        <p:txBody>
          <a:bodyPr wrap="square">
            <a:spAutoFit/>
          </a:bodyPr>
          <a:lstStyle/>
          <a:p>
            <a:pPr algn="ctr"/>
            <a:r>
              <a:rPr lang="en-US" sz="1000" b="0" dirty="0">
                <a:latin typeface="Times New Roman" pitchFamily="18" charset="0"/>
              </a:rPr>
              <a:t>Does Emergency Cause</a:t>
            </a:r>
          </a:p>
          <a:p>
            <a:pPr algn="ctr"/>
            <a:r>
              <a:rPr lang="en-US" sz="1000" b="0" dirty="0">
                <a:latin typeface="Times New Roman" pitchFamily="18" charset="0"/>
              </a:rPr>
              <a:t>the Closure of Primary Facility?</a:t>
            </a:r>
          </a:p>
        </p:txBody>
      </p:sp>
      <p:sp>
        <p:nvSpPr>
          <p:cNvPr id="603148" name="AutoShape 14"/>
          <p:cNvSpPr>
            <a:spLocks noChangeArrowheads="1"/>
          </p:cNvSpPr>
          <p:nvPr/>
        </p:nvSpPr>
        <p:spPr bwMode="auto">
          <a:xfrm>
            <a:off x="1712668" y="5372100"/>
            <a:ext cx="1828800" cy="457200"/>
          </a:xfrm>
          <a:prstGeom prst="flowChartAlternateProcess">
            <a:avLst/>
          </a:prstGeom>
          <a:noFill/>
          <a:ln w="9525">
            <a:solidFill>
              <a:schemeClr val="tx1"/>
            </a:solidFill>
            <a:miter lim="800000"/>
            <a:headEnd/>
            <a:tailEnd/>
          </a:ln>
        </p:spPr>
        <p:txBody>
          <a:bodyPr wrap="none" anchor="ctr"/>
          <a:lstStyle/>
          <a:p>
            <a:pPr algn="l" eaLnBrk="0" hangingPunct="0"/>
            <a:endParaRPr lang="en-CA" sz="1800" b="0" dirty="0">
              <a:latin typeface="Garamond" pitchFamily="18" charset="0"/>
            </a:endParaRPr>
          </a:p>
        </p:txBody>
      </p:sp>
      <p:sp>
        <p:nvSpPr>
          <p:cNvPr id="603149" name="Line 15"/>
          <p:cNvSpPr>
            <a:spLocks noChangeShapeType="1"/>
          </p:cNvSpPr>
          <p:nvPr/>
        </p:nvSpPr>
        <p:spPr bwMode="auto">
          <a:xfrm>
            <a:off x="2627068" y="4838700"/>
            <a:ext cx="0" cy="533400"/>
          </a:xfrm>
          <a:prstGeom prst="line">
            <a:avLst/>
          </a:prstGeom>
          <a:noFill/>
          <a:ln w="9525">
            <a:solidFill>
              <a:schemeClr val="tx1"/>
            </a:solidFill>
            <a:round/>
            <a:headEnd/>
            <a:tailEnd type="triangle" w="med" len="med"/>
          </a:ln>
        </p:spPr>
        <p:txBody>
          <a:bodyPr wrap="none"/>
          <a:lstStyle/>
          <a:p>
            <a:endParaRPr lang="en-US" dirty="0"/>
          </a:p>
        </p:txBody>
      </p:sp>
      <p:sp>
        <p:nvSpPr>
          <p:cNvPr id="603150" name="Rectangle 16"/>
          <p:cNvSpPr>
            <a:spLocks noChangeArrowheads="1"/>
          </p:cNvSpPr>
          <p:nvPr/>
        </p:nvSpPr>
        <p:spPr bwMode="auto">
          <a:xfrm>
            <a:off x="1636468" y="5372100"/>
            <a:ext cx="1981200" cy="396875"/>
          </a:xfrm>
          <a:prstGeom prst="rect">
            <a:avLst/>
          </a:prstGeom>
          <a:noFill/>
          <a:ln w="9525">
            <a:noFill/>
            <a:miter lim="800000"/>
            <a:headEnd/>
            <a:tailEnd/>
          </a:ln>
        </p:spPr>
        <p:txBody>
          <a:bodyPr>
            <a:spAutoFit/>
          </a:bodyPr>
          <a:lstStyle/>
          <a:p>
            <a:pPr algn="ctr"/>
            <a:r>
              <a:rPr lang="en-US" sz="1000" b="0" dirty="0">
                <a:latin typeface="Times New Roman" pitchFamily="18" charset="0"/>
              </a:rPr>
              <a:t>Address Emergency and Resume Full Operations in Primary Facility</a:t>
            </a:r>
          </a:p>
        </p:txBody>
      </p:sp>
      <p:sp>
        <p:nvSpPr>
          <p:cNvPr id="603151" name="AutoShape 18"/>
          <p:cNvSpPr>
            <a:spLocks noChangeArrowheads="1"/>
          </p:cNvSpPr>
          <p:nvPr/>
        </p:nvSpPr>
        <p:spPr bwMode="auto">
          <a:xfrm>
            <a:off x="1712668" y="3924300"/>
            <a:ext cx="1752600" cy="914400"/>
          </a:xfrm>
          <a:prstGeom prst="flowChartProcess">
            <a:avLst/>
          </a:prstGeom>
          <a:noFill/>
          <a:ln w="9525">
            <a:solidFill>
              <a:schemeClr val="tx1"/>
            </a:solidFill>
            <a:miter lim="800000"/>
            <a:headEnd/>
            <a:tailEnd/>
          </a:ln>
        </p:spPr>
        <p:txBody>
          <a:bodyPr wrap="none" anchor="ctr"/>
          <a:lstStyle/>
          <a:p>
            <a:pPr algn="l" eaLnBrk="0" hangingPunct="0"/>
            <a:endParaRPr lang="en-CA" sz="1800" b="0" dirty="0">
              <a:latin typeface="Garamond" pitchFamily="18" charset="0"/>
            </a:endParaRPr>
          </a:p>
        </p:txBody>
      </p:sp>
      <p:cxnSp>
        <p:nvCxnSpPr>
          <p:cNvPr id="603152" name="AutoShape 19"/>
          <p:cNvCxnSpPr>
            <a:cxnSpLocks noChangeShapeType="1"/>
            <a:stCxn id="603145" idx="2"/>
            <a:endCxn id="603151" idx="0"/>
          </p:cNvCxnSpPr>
          <p:nvPr/>
        </p:nvCxnSpPr>
        <p:spPr bwMode="auto">
          <a:xfrm rot="5400000">
            <a:off x="4741618" y="1466850"/>
            <a:ext cx="304800" cy="4610100"/>
          </a:xfrm>
          <a:prstGeom prst="bentConnector3">
            <a:avLst>
              <a:gd name="adj1" fmla="val 50000"/>
            </a:avLst>
          </a:prstGeom>
          <a:noFill/>
          <a:ln w="9525">
            <a:solidFill>
              <a:schemeClr val="tx1"/>
            </a:solidFill>
            <a:miter lim="800000"/>
            <a:headEnd/>
            <a:tailEnd type="triangle" w="med" len="med"/>
          </a:ln>
        </p:spPr>
      </p:cxnSp>
      <p:sp>
        <p:nvSpPr>
          <p:cNvPr id="603153" name="Rectangle 20"/>
          <p:cNvSpPr>
            <a:spLocks noChangeArrowheads="1"/>
          </p:cNvSpPr>
          <p:nvPr/>
        </p:nvSpPr>
        <p:spPr bwMode="auto">
          <a:xfrm>
            <a:off x="1712668" y="4074962"/>
            <a:ext cx="1752600" cy="553998"/>
          </a:xfrm>
          <a:prstGeom prst="rect">
            <a:avLst/>
          </a:prstGeom>
          <a:noFill/>
          <a:ln w="9525">
            <a:noFill/>
            <a:miter lim="800000"/>
            <a:headEnd/>
            <a:tailEnd/>
          </a:ln>
        </p:spPr>
        <p:txBody>
          <a:bodyPr>
            <a:spAutoFit/>
          </a:bodyPr>
          <a:lstStyle/>
          <a:p>
            <a:pPr algn="ctr"/>
            <a:r>
              <a:rPr lang="en-US" sz="1000" b="0" dirty="0">
                <a:latin typeface="Times New Roman" pitchFamily="18" charset="0"/>
              </a:rPr>
              <a:t>Handle the Emergency Situation as Outlined in the </a:t>
            </a:r>
            <a:r>
              <a:rPr lang="en-US" sz="1000" b="0" dirty="0" smtClean="0">
                <a:latin typeface="Times New Roman" pitchFamily="18" charset="0"/>
              </a:rPr>
              <a:t>Occupant Emergency Plan</a:t>
            </a:r>
            <a:endParaRPr lang="en-US" sz="1000" b="0" dirty="0">
              <a:latin typeface="Times New Roman" pitchFamily="18" charset="0"/>
            </a:endParaRPr>
          </a:p>
        </p:txBody>
      </p:sp>
      <p:sp useBgFill="1">
        <p:nvSpPr>
          <p:cNvPr id="603154" name="Text Box 21"/>
          <p:cNvSpPr txBox="1">
            <a:spLocks noChangeArrowheads="1"/>
          </p:cNvSpPr>
          <p:nvPr/>
        </p:nvSpPr>
        <p:spPr bwMode="auto">
          <a:xfrm>
            <a:off x="4760668" y="3619500"/>
            <a:ext cx="401638" cy="304800"/>
          </a:xfrm>
          <a:prstGeom prst="rect">
            <a:avLst/>
          </a:prstGeom>
          <a:ln w="9525">
            <a:noFill/>
            <a:miter lim="800000"/>
            <a:headEnd/>
            <a:tailEnd/>
          </a:ln>
        </p:spPr>
        <p:txBody>
          <a:bodyPr wrap="none">
            <a:spAutoFit/>
          </a:bodyPr>
          <a:lstStyle/>
          <a:p>
            <a:pPr algn="l"/>
            <a:r>
              <a:rPr lang="en-US" sz="1400" b="0" dirty="0">
                <a:latin typeface="Times New Roman" pitchFamily="18" charset="0"/>
              </a:rPr>
              <a:t>No</a:t>
            </a:r>
          </a:p>
        </p:txBody>
      </p:sp>
      <p:sp>
        <p:nvSpPr>
          <p:cNvPr id="603155" name="AutoShape 23"/>
          <p:cNvSpPr>
            <a:spLocks noChangeArrowheads="1"/>
          </p:cNvSpPr>
          <p:nvPr/>
        </p:nvSpPr>
        <p:spPr bwMode="auto">
          <a:xfrm>
            <a:off x="6208468" y="4000500"/>
            <a:ext cx="1981200" cy="1219200"/>
          </a:xfrm>
          <a:prstGeom prst="flowChartDecision">
            <a:avLst/>
          </a:prstGeom>
          <a:noFill/>
          <a:ln w="9525">
            <a:solidFill>
              <a:schemeClr val="tx1"/>
            </a:solidFill>
            <a:miter lim="800000"/>
            <a:headEnd/>
            <a:tailEnd/>
          </a:ln>
        </p:spPr>
        <p:txBody>
          <a:bodyPr wrap="none" anchor="ctr"/>
          <a:lstStyle/>
          <a:p>
            <a:pPr algn="l" eaLnBrk="0" hangingPunct="0"/>
            <a:endParaRPr lang="en-CA" sz="1800" b="0" dirty="0">
              <a:latin typeface="Garamond" pitchFamily="18" charset="0"/>
            </a:endParaRPr>
          </a:p>
        </p:txBody>
      </p:sp>
      <p:cxnSp>
        <p:nvCxnSpPr>
          <p:cNvPr id="603156" name="AutoShape 24"/>
          <p:cNvCxnSpPr>
            <a:cxnSpLocks noChangeShapeType="1"/>
            <a:stCxn id="603145" idx="3"/>
            <a:endCxn id="603155" idx="3"/>
          </p:cNvCxnSpPr>
          <p:nvPr/>
        </p:nvCxnSpPr>
        <p:spPr bwMode="auto">
          <a:xfrm>
            <a:off x="8189668" y="3009900"/>
            <a:ext cx="1588" cy="1600200"/>
          </a:xfrm>
          <a:prstGeom prst="bentConnector3">
            <a:avLst>
              <a:gd name="adj1" fmla="val 14400005"/>
            </a:avLst>
          </a:prstGeom>
          <a:noFill/>
          <a:ln w="9525">
            <a:solidFill>
              <a:schemeClr val="tx1"/>
            </a:solidFill>
            <a:miter lim="800000"/>
            <a:headEnd/>
            <a:tailEnd type="triangle" w="med" len="med"/>
          </a:ln>
        </p:spPr>
      </p:cxnSp>
      <p:sp>
        <p:nvSpPr>
          <p:cNvPr id="603157" name="Rectangle 25"/>
          <p:cNvSpPr>
            <a:spLocks noChangeArrowheads="1"/>
          </p:cNvSpPr>
          <p:nvPr/>
        </p:nvSpPr>
        <p:spPr bwMode="auto">
          <a:xfrm>
            <a:off x="6401166" y="4449762"/>
            <a:ext cx="1676399" cy="396875"/>
          </a:xfrm>
          <a:prstGeom prst="rect">
            <a:avLst/>
          </a:prstGeom>
          <a:noFill/>
          <a:ln w="9525">
            <a:noFill/>
            <a:miter lim="800000"/>
            <a:headEnd/>
            <a:tailEnd/>
          </a:ln>
        </p:spPr>
        <p:txBody>
          <a:bodyPr wrap="square">
            <a:spAutoFit/>
          </a:bodyPr>
          <a:lstStyle/>
          <a:p>
            <a:pPr algn="ctr"/>
            <a:r>
              <a:rPr lang="en-US" sz="1000" b="0" dirty="0">
                <a:latin typeface="Times New Roman" pitchFamily="18" charset="0"/>
              </a:rPr>
              <a:t>Is the Length of the Closure Minimal and Acceptable?</a:t>
            </a:r>
          </a:p>
        </p:txBody>
      </p:sp>
      <p:sp useBgFill="1">
        <p:nvSpPr>
          <p:cNvPr id="603158" name="Text Box 26"/>
          <p:cNvSpPr txBox="1">
            <a:spLocks noChangeArrowheads="1"/>
          </p:cNvSpPr>
          <p:nvPr/>
        </p:nvSpPr>
        <p:spPr bwMode="auto">
          <a:xfrm>
            <a:off x="8189668" y="3619500"/>
            <a:ext cx="461963" cy="304800"/>
          </a:xfrm>
          <a:prstGeom prst="rect">
            <a:avLst/>
          </a:prstGeom>
          <a:ln w="9525">
            <a:noFill/>
            <a:miter lim="800000"/>
            <a:headEnd/>
            <a:tailEnd/>
          </a:ln>
        </p:spPr>
        <p:txBody>
          <a:bodyPr wrap="none">
            <a:spAutoFit/>
          </a:bodyPr>
          <a:lstStyle/>
          <a:p>
            <a:pPr algn="l"/>
            <a:r>
              <a:rPr lang="en-US" sz="1400" b="0" dirty="0">
                <a:latin typeface="Times New Roman" pitchFamily="18" charset="0"/>
              </a:rPr>
              <a:t>Yes</a:t>
            </a:r>
          </a:p>
        </p:txBody>
      </p:sp>
      <p:sp>
        <p:nvSpPr>
          <p:cNvPr id="603159" name="AutoShape 28"/>
          <p:cNvSpPr>
            <a:spLocks noChangeArrowheads="1"/>
          </p:cNvSpPr>
          <p:nvPr/>
        </p:nvSpPr>
        <p:spPr bwMode="auto">
          <a:xfrm>
            <a:off x="3998668" y="5372100"/>
            <a:ext cx="1828800" cy="457200"/>
          </a:xfrm>
          <a:prstGeom prst="flowChartAlternateProcess">
            <a:avLst/>
          </a:prstGeom>
          <a:noFill/>
          <a:ln w="9525">
            <a:solidFill>
              <a:schemeClr val="tx1"/>
            </a:solidFill>
            <a:miter lim="800000"/>
            <a:headEnd/>
            <a:tailEnd/>
          </a:ln>
        </p:spPr>
        <p:txBody>
          <a:bodyPr wrap="none" anchor="ctr"/>
          <a:lstStyle/>
          <a:p>
            <a:pPr algn="l" eaLnBrk="0" hangingPunct="0"/>
            <a:endParaRPr lang="en-CA" sz="1800" b="0" dirty="0">
              <a:latin typeface="Garamond" pitchFamily="18" charset="0"/>
            </a:endParaRPr>
          </a:p>
        </p:txBody>
      </p:sp>
      <p:cxnSp>
        <p:nvCxnSpPr>
          <p:cNvPr id="603160" name="AutoShape 29"/>
          <p:cNvCxnSpPr>
            <a:cxnSpLocks noChangeShapeType="1"/>
            <a:stCxn id="603155" idx="1"/>
            <a:endCxn id="603159" idx="0"/>
          </p:cNvCxnSpPr>
          <p:nvPr/>
        </p:nvCxnSpPr>
        <p:spPr bwMode="auto">
          <a:xfrm rot="10800000" flipV="1">
            <a:off x="4913068" y="4610100"/>
            <a:ext cx="1295400" cy="762000"/>
          </a:xfrm>
          <a:prstGeom prst="bentConnector2">
            <a:avLst/>
          </a:prstGeom>
          <a:noFill/>
          <a:ln w="9525">
            <a:solidFill>
              <a:schemeClr val="tx1"/>
            </a:solidFill>
            <a:miter lim="800000"/>
            <a:headEnd/>
            <a:tailEnd type="triangle" w="med" len="med"/>
          </a:ln>
        </p:spPr>
      </p:cxnSp>
      <p:sp>
        <p:nvSpPr>
          <p:cNvPr id="603161" name="Rectangle 30"/>
          <p:cNvSpPr>
            <a:spLocks noChangeArrowheads="1"/>
          </p:cNvSpPr>
          <p:nvPr/>
        </p:nvSpPr>
        <p:spPr bwMode="auto">
          <a:xfrm>
            <a:off x="3922468" y="5372100"/>
            <a:ext cx="1981200" cy="396875"/>
          </a:xfrm>
          <a:prstGeom prst="rect">
            <a:avLst/>
          </a:prstGeom>
          <a:noFill/>
          <a:ln w="9525">
            <a:noFill/>
            <a:miter lim="800000"/>
            <a:headEnd/>
            <a:tailEnd/>
          </a:ln>
        </p:spPr>
        <p:txBody>
          <a:bodyPr>
            <a:spAutoFit/>
          </a:bodyPr>
          <a:lstStyle/>
          <a:p>
            <a:pPr algn="ctr"/>
            <a:r>
              <a:rPr lang="en-US" sz="1000" b="0" dirty="0">
                <a:latin typeface="Times New Roman" pitchFamily="18" charset="0"/>
              </a:rPr>
              <a:t>Address Emergency and Resume Full Operations in Primary Facility</a:t>
            </a:r>
          </a:p>
        </p:txBody>
      </p:sp>
      <p:sp useBgFill="1">
        <p:nvSpPr>
          <p:cNvPr id="603162" name="Text Box 31"/>
          <p:cNvSpPr txBox="1">
            <a:spLocks noChangeArrowheads="1"/>
          </p:cNvSpPr>
          <p:nvPr/>
        </p:nvSpPr>
        <p:spPr bwMode="auto">
          <a:xfrm>
            <a:off x="5370268" y="4457700"/>
            <a:ext cx="461963" cy="304800"/>
          </a:xfrm>
          <a:prstGeom prst="rect">
            <a:avLst/>
          </a:prstGeom>
          <a:ln w="9525">
            <a:noFill/>
            <a:miter lim="800000"/>
            <a:headEnd/>
            <a:tailEnd/>
          </a:ln>
        </p:spPr>
        <p:txBody>
          <a:bodyPr wrap="none">
            <a:spAutoFit/>
          </a:bodyPr>
          <a:lstStyle/>
          <a:p>
            <a:pPr algn="l"/>
            <a:r>
              <a:rPr lang="en-US" sz="1400" b="0" dirty="0">
                <a:latin typeface="Times New Roman" pitchFamily="18" charset="0"/>
              </a:rPr>
              <a:t>Yes</a:t>
            </a:r>
          </a:p>
        </p:txBody>
      </p:sp>
      <p:cxnSp>
        <p:nvCxnSpPr>
          <p:cNvPr id="603163" name="AutoShape 33"/>
          <p:cNvCxnSpPr>
            <a:cxnSpLocks noChangeShapeType="1"/>
            <a:stCxn id="603155" idx="2"/>
          </p:cNvCxnSpPr>
          <p:nvPr/>
        </p:nvCxnSpPr>
        <p:spPr bwMode="auto">
          <a:xfrm rot="16200000" flipH="1">
            <a:off x="7465768" y="4953000"/>
            <a:ext cx="304800" cy="838200"/>
          </a:xfrm>
          <a:prstGeom prst="bentConnector3">
            <a:avLst>
              <a:gd name="adj1" fmla="val 50000"/>
            </a:avLst>
          </a:prstGeom>
          <a:noFill/>
          <a:ln w="9525">
            <a:solidFill>
              <a:schemeClr val="tx1"/>
            </a:solidFill>
            <a:miter lim="800000"/>
            <a:headEnd/>
            <a:tailEnd type="triangle" w="med" len="med"/>
          </a:ln>
        </p:spPr>
      </p:cxnSp>
      <p:sp useBgFill="1">
        <p:nvSpPr>
          <p:cNvPr id="603164" name="Text Box 34"/>
          <p:cNvSpPr txBox="1">
            <a:spLocks noChangeArrowheads="1"/>
          </p:cNvSpPr>
          <p:nvPr/>
        </p:nvSpPr>
        <p:spPr bwMode="auto">
          <a:xfrm>
            <a:off x="7427668" y="5143500"/>
            <a:ext cx="401638" cy="304800"/>
          </a:xfrm>
          <a:prstGeom prst="rect">
            <a:avLst/>
          </a:prstGeom>
          <a:ln w="9525">
            <a:noFill/>
            <a:miter lim="800000"/>
            <a:headEnd/>
            <a:tailEnd/>
          </a:ln>
        </p:spPr>
        <p:txBody>
          <a:bodyPr wrap="none">
            <a:spAutoFit/>
          </a:bodyPr>
          <a:lstStyle/>
          <a:p>
            <a:pPr algn="l"/>
            <a:r>
              <a:rPr lang="en-US" sz="1400" b="0" dirty="0">
                <a:latin typeface="Times New Roman" pitchFamily="18" charset="0"/>
              </a:rPr>
              <a:t>No</a:t>
            </a:r>
          </a:p>
        </p:txBody>
      </p:sp>
      <p:sp>
        <p:nvSpPr>
          <p:cNvPr id="603165" name="AutoShape 35"/>
          <p:cNvSpPr>
            <a:spLocks noChangeArrowheads="1"/>
          </p:cNvSpPr>
          <p:nvPr/>
        </p:nvSpPr>
        <p:spPr bwMode="auto">
          <a:xfrm>
            <a:off x="7732468" y="5524500"/>
            <a:ext cx="609600" cy="533400"/>
          </a:xfrm>
          <a:prstGeom prst="flowChartConnector">
            <a:avLst/>
          </a:prstGeom>
          <a:noFill/>
          <a:ln w="9525">
            <a:solidFill>
              <a:schemeClr val="tx1"/>
            </a:solidFill>
            <a:round/>
            <a:headEnd/>
            <a:tailEnd/>
          </a:ln>
        </p:spPr>
        <p:txBody>
          <a:bodyPr wrap="none" anchor="ctr"/>
          <a:lstStyle/>
          <a:p>
            <a:pPr algn="l" eaLnBrk="0" hangingPunct="0"/>
            <a:endParaRPr lang="en-CA" sz="1800" b="0" dirty="0">
              <a:latin typeface="Garamond" pitchFamily="18" charset="0"/>
            </a:endParaRPr>
          </a:p>
        </p:txBody>
      </p:sp>
      <p:sp>
        <p:nvSpPr>
          <p:cNvPr id="603166" name="Rectangle 36"/>
          <p:cNvSpPr>
            <a:spLocks noChangeArrowheads="1"/>
          </p:cNvSpPr>
          <p:nvPr/>
        </p:nvSpPr>
        <p:spPr bwMode="auto">
          <a:xfrm>
            <a:off x="7732468" y="5676900"/>
            <a:ext cx="609600" cy="244475"/>
          </a:xfrm>
          <a:prstGeom prst="rect">
            <a:avLst/>
          </a:prstGeom>
          <a:noFill/>
          <a:ln w="9525">
            <a:noFill/>
            <a:miter lim="800000"/>
            <a:headEnd/>
            <a:tailEnd/>
          </a:ln>
        </p:spPr>
        <p:txBody>
          <a:bodyPr wrap="square">
            <a:spAutoFit/>
          </a:bodyPr>
          <a:lstStyle/>
          <a:p>
            <a:pPr algn="ctr"/>
            <a:r>
              <a:rPr lang="en-US" sz="1000" b="0" dirty="0">
                <a:latin typeface="Times New Roman" pitchFamily="18" charset="0"/>
              </a:rPr>
              <a:t>COOP</a:t>
            </a:r>
          </a:p>
        </p:txBody>
      </p:sp>
      <p:sp>
        <p:nvSpPr>
          <p:cNvPr id="603167" name="AutoShape 38"/>
          <p:cNvSpPr>
            <a:spLocks noChangeArrowheads="1"/>
          </p:cNvSpPr>
          <p:nvPr/>
        </p:nvSpPr>
        <p:spPr bwMode="auto">
          <a:xfrm>
            <a:off x="4074868" y="2552700"/>
            <a:ext cx="1752600" cy="914400"/>
          </a:xfrm>
          <a:prstGeom prst="flowChartProcess">
            <a:avLst/>
          </a:prstGeom>
          <a:noFill/>
          <a:ln w="9525">
            <a:solidFill>
              <a:schemeClr val="tx1"/>
            </a:solidFill>
            <a:miter lim="800000"/>
            <a:headEnd/>
            <a:tailEnd/>
          </a:ln>
        </p:spPr>
        <p:txBody>
          <a:bodyPr wrap="none" anchor="ctr"/>
          <a:lstStyle/>
          <a:p>
            <a:pPr algn="l" eaLnBrk="0" hangingPunct="0"/>
            <a:endParaRPr lang="en-CA" sz="1800" b="0" dirty="0">
              <a:latin typeface="Garamond" pitchFamily="18" charset="0"/>
            </a:endParaRPr>
          </a:p>
        </p:txBody>
      </p:sp>
      <p:sp>
        <p:nvSpPr>
          <p:cNvPr id="603168" name="Line 39"/>
          <p:cNvSpPr>
            <a:spLocks noChangeShapeType="1"/>
          </p:cNvSpPr>
          <p:nvPr/>
        </p:nvSpPr>
        <p:spPr bwMode="auto">
          <a:xfrm>
            <a:off x="2779468" y="3009900"/>
            <a:ext cx="1295400" cy="0"/>
          </a:xfrm>
          <a:prstGeom prst="line">
            <a:avLst/>
          </a:prstGeom>
          <a:noFill/>
          <a:ln w="9525">
            <a:solidFill>
              <a:schemeClr val="tx1"/>
            </a:solidFill>
            <a:round/>
            <a:headEnd/>
            <a:tailEnd type="triangle" w="med" len="med"/>
          </a:ln>
        </p:spPr>
        <p:txBody>
          <a:bodyPr wrap="none"/>
          <a:lstStyle/>
          <a:p>
            <a:endParaRPr lang="en-US" dirty="0"/>
          </a:p>
        </p:txBody>
      </p:sp>
      <p:sp>
        <p:nvSpPr>
          <p:cNvPr id="603169" name="Rectangle 40"/>
          <p:cNvSpPr>
            <a:spLocks noChangeArrowheads="1"/>
          </p:cNvSpPr>
          <p:nvPr/>
        </p:nvSpPr>
        <p:spPr bwMode="auto">
          <a:xfrm>
            <a:off x="4074868" y="2628900"/>
            <a:ext cx="1752600" cy="701675"/>
          </a:xfrm>
          <a:prstGeom prst="rect">
            <a:avLst/>
          </a:prstGeom>
          <a:noFill/>
          <a:ln w="9525">
            <a:noFill/>
            <a:miter lim="800000"/>
            <a:headEnd/>
            <a:tailEnd/>
          </a:ln>
        </p:spPr>
        <p:txBody>
          <a:bodyPr>
            <a:spAutoFit/>
          </a:bodyPr>
          <a:lstStyle/>
          <a:p>
            <a:pPr algn="ctr"/>
            <a:r>
              <a:rPr lang="en-US" sz="1000" b="0" dirty="0">
                <a:latin typeface="Times New Roman" pitchFamily="18" charset="0"/>
              </a:rPr>
              <a:t>An Individual or Group will make an Initial Assessment as to Whether or Not the Primary Facility Needs to be Closed </a:t>
            </a:r>
          </a:p>
        </p:txBody>
      </p:sp>
      <p:sp useBgFill="1">
        <p:nvSpPr>
          <p:cNvPr id="603170" name="Text Box 41"/>
          <p:cNvSpPr txBox="1">
            <a:spLocks noChangeArrowheads="1"/>
          </p:cNvSpPr>
          <p:nvPr/>
        </p:nvSpPr>
        <p:spPr bwMode="auto">
          <a:xfrm>
            <a:off x="2841014" y="2841625"/>
            <a:ext cx="1082675" cy="304800"/>
          </a:xfrm>
          <a:prstGeom prst="rect">
            <a:avLst/>
          </a:prstGeom>
          <a:ln w="9525">
            <a:noFill/>
            <a:miter lim="800000"/>
            <a:headEnd/>
            <a:tailEnd/>
          </a:ln>
        </p:spPr>
        <p:txBody>
          <a:bodyPr>
            <a:spAutoFit/>
          </a:bodyPr>
          <a:lstStyle/>
          <a:p>
            <a:pPr algn="l"/>
            <a:r>
              <a:rPr lang="en-US" sz="1400" b="0" dirty="0">
                <a:latin typeface="Times New Roman" pitchFamily="18" charset="0"/>
              </a:rPr>
              <a:t>Immediately</a:t>
            </a:r>
          </a:p>
        </p:txBody>
      </p:sp>
      <p:sp>
        <p:nvSpPr>
          <p:cNvPr id="603171" name="Rectangle 8"/>
          <p:cNvSpPr>
            <a:spLocks noChangeArrowheads="1"/>
          </p:cNvSpPr>
          <p:nvPr/>
        </p:nvSpPr>
        <p:spPr bwMode="auto">
          <a:xfrm>
            <a:off x="9829800" y="-3581400"/>
            <a:ext cx="3962400" cy="1938992"/>
          </a:xfrm>
          <a:prstGeom prst="rect">
            <a:avLst/>
          </a:prstGeom>
          <a:solidFill>
            <a:schemeClr val="bg1"/>
          </a:solidFill>
          <a:ln w="38100">
            <a:solidFill>
              <a:srgbClr val="002060"/>
            </a:solidFill>
            <a:miter lim="800000"/>
            <a:headEnd/>
            <a:tailEnd/>
          </a:ln>
          <a:effectLst>
            <a:outerShdw blurRad="76200" dist="12700" dir="2700000" sy="-23000" kx="-800400" algn="bl" rotWithShape="0">
              <a:prstClr val="black">
                <a:alpha val="20000"/>
              </a:prstClr>
            </a:outerShdw>
          </a:effectLst>
        </p:spPr>
        <p:txBody>
          <a:bodyPr>
            <a:spAutoFit/>
          </a:bodyPr>
          <a:lstStyle/>
          <a:p>
            <a:pPr algn="ctr">
              <a:spcBef>
                <a:spcPct val="50000"/>
              </a:spcBef>
            </a:pPr>
            <a:r>
              <a:rPr lang="en-US" sz="2400" b="0" dirty="0">
                <a:latin typeface="Times New Roman" pitchFamily="18" charset="0"/>
              </a:rPr>
              <a:t>Initial Response to Emergencies Will be Outlined and Should be Followed Based on the </a:t>
            </a:r>
            <a:r>
              <a:rPr lang="en-US" sz="2400" b="0" dirty="0" smtClean="0">
                <a:latin typeface="Times New Roman" pitchFamily="18" charset="0"/>
              </a:rPr>
              <a:t>Occupant Emergency Plan</a:t>
            </a:r>
            <a:endParaRPr lang="en-US" sz="2400" b="0" dirty="0">
              <a:latin typeface="Times New Roman" pitchFamily="18" charset="0"/>
            </a:endParaRPr>
          </a:p>
        </p:txBody>
      </p:sp>
      <p:sp>
        <p:nvSpPr>
          <p:cNvPr id="603172" name="Rectangle 36"/>
          <p:cNvSpPr>
            <a:spLocks noChangeArrowheads="1"/>
          </p:cNvSpPr>
          <p:nvPr/>
        </p:nvSpPr>
        <p:spPr bwMode="auto">
          <a:xfrm>
            <a:off x="9753600" y="-1066800"/>
            <a:ext cx="4310063" cy="1565275"/>
          </a:xfrm>
          <a:prstGeom prst="rect">
            <a:avLst/>
          </a:prstGeom>
          <a:solidFill>
            <a:schemeClr val="bg1"/>
          </a:solidFill>
          <a:ln w="38100" cap="sq">
            <a:solidFill>
              <a:srgbClr val="002060"/>
            </a:solidFill>
            <a:miter lim="800000"/>
            <a:headEnd type="none" w="sm" len="sm"/>
            <a:tailEnd type="none" w="sm" len="sm"/>
          </a:ln>
          <a:effectLst>
            <a:outerShdw blurRad="76200" dist="12700" dir="2700000" sy="-23000" kx="-800400" algn="bl" rotWithShape="0">
              <a:prstClr val="black">
                <a:alpha val="20000"/>
              </a:prstClr>
            </a:outerShdw>
          </a:effectLst>
        </p:spPr>
        <p:txBody>
          <a:bodyPr>
            <a:spAutoFit/>
          </a:bodyPr>
          <a:lstStyle/>
          <a:p>
            <a:pPr algn="ctr"/>
            <a:r>
              <a:rPr lang="en-US" sz="2400" b="0" dirty="0">
                <a:latin typeface="Times New Roman" pitchFamily="18" charset="0"/>
              </a:rPr>
              <a:t>An Individual or Group will make an Initial Assessment as to Whether or Not the Primary Facility Needs to be Closed </a:t>
            </a:r>
          </a:p>
        </p:txBody>
      </p:sp>
      <p:sp>
        <p:nvSpPr>
          <p:cNvPr id="603173" name="Rectangle 37"/>
          <p:cNvSpPr>
            <a:spLocks noChangeArrowheads="1"/>
          </p:cNvSpPr>
          <p:nvPr/>
        </p:nvSpPr>
        <p:spPr bwMode="auto">
          <a:xfrm>
            <a:off x="9982200" y="7620000"/>
            <a:ext cx="4310063" cy="1200329"/>
          </a:xfrm>
          <a:prstGeom prst="rect">
            <a:avLst/>
          </a:prstGeom>
          <a:solidFill>
            <a:schemeClr val="bg1"/>
          </a:solidFill>
          <a:ln w="38100" cap="sq">
            <a:solidFill>
              <a:srgbClr val="002060"/>
            </a:solidFill>
            <a:miter lim="800000"/>
            <a:headEnd type="none" w="sm" len="sm"/>
            <a:tailEnd type="none" w="sm" len="sm"/>
          </a:ln>
          <a:effectLst>
            <a:outerShdw blurRad="76200" dist="12700" dir="2700000" sy="-23000" kx="-800400" algn="bl" rotWithShape="0">
              <a:prstClr val="black">
                <a:alpha val="20000"/>
              </a:prstClr>
            </a:outerShdw>
          </a:effectLst>
        </p:spPr>
        <p:txBody>
          <a:bodyPr>
            <a:spAutoFit/>
          </a:bodyPr>
          <a:lstStyle/>
          <a:p>
            <a:pPr algn="ctr"/>
            <a:r>
              <a:rPr lang="en-US" sz="2400" b="0" dirty="0">
                <a:latin typeface="Times New Roman" pitchFamily="18" charset="0"/>
              </a:rPr>
              <a:t>Handle the Emergency Situation as Outlined in the </a:t>
            </a:r>
            <a:r>
              <a:rPr lang="en-US" sz="2400" b="0" dirty="0" smtClean="0">
                <a:latin typeface="Times New Roman" pitchFamily="18" charset="0"/>
              </a:rPr>
              <a:t>Occupant Emergency Plan</a:t>
            </a:r>
            <a:endParaRPr lang="en-US" sz="2400" b="0" dirty="0">
              <a:latin typeface="Times New Roman" pitchFamily="18" charset="0"/>
            </a:endParaRPr>
          </a:p>
        </p:txBody>
      </p:sp>
      <p:grpSp>
        <p:nvGrpSpPr>
          <p:cNvPr id="603174" name="Group 38"/>
          <p:cNvGrpSpPr>
            <a:grpSpLocks/>
          </p:cNvGrpSpPr>
          <p:nvPr/>
        </p:nvGrpSpPr>
        <p:grpSpPr bwMode="auto">
          <a:xfrm>
            <a:off x="9601200" y="1524000"/>
            <a:ext cx="4800600" cy="3048000"/>
            <a:chOff x="5952" y="1344"/>
            <a:chExt cx="3024" cy="1920"/>
          </a:xfrm>
          <a:solidFill>
            <a:schemeClr val="bg1"/>
          </a:solidFill>
          <a:effectLst>
            <a:outerShdw blurRad="76200" dist="12700" dir="2700000" sy="-23000" kx="-800400" algn="bl" rotWithShape="0">
              <a:prstClr val="black">
                <a:alpha val="20000"/>
              </a:prstClr>
            </a:outerShdw>
          </a:effectLst>
        </p:grpSpPr>
        <p:sp>
          <p:nvSpPr>
            <p:cNvPr id="603175" name="AutoShape 39"/>
            <p:cNvSpPr>
              <a:spLocks noChangeArrowheads="1"/>
            </p:cNvSpPr>
            <p:nvPr/>
          </p:nvSpPr>
          <p:spPr bwMode="auto">
            <a:xfrm>
              <a:off x="5952" y="1344"/>
              <a:ext cx="3024" cy="1920"/>
            </a:xfrm>
            <a:prstGeom prst="diamond">
              <a:avLst/>
            </a:prstGeom>
            <a:grpFill/>
            <a:ln w="38100" cap="sq">
              <a:solidFill>
                <a:srgbClr val="002060"/>
              </a:solidFill>
              <a:miter lim="800000"/>
              <a:headEnd type="none" w="sm" len="sm"/>
              <a:tailEnd type="none" w="sm" len="sm"/>
            </a:ln>
            <a:effectLst/>
          </p:spPr>
          <p:txBody>
            <a:bodyPr wrap="none" anchor="ctr"/>
            <a:lstStyle/>
            <a:p>
              <a:endParaRPr lang="en-US" dirty="0"/>
            </a:p>
          </p:txBody>
        </p:sp>
        <p:sp>
          <p:nvSpPr>
            <p:cNvPr id="603176" name="Text Box 40"/>
            <p:cNvSpPr txBox="1">
              <a:spLocks noChangeArrowheads="1"/>
            </p:cNvSpPr>
            <p:nvPr/>
          </p:nvSpPr>
          <p:spPr bwMode="auto">
            <a:xfrm>
              <a:off x="6424" y="1920"/>
              <a:ext cx="1965" cy="756"/>
            </a:xfrm>
            <a:prstGeom prst="rect">
              <a:avLst/>
            </a:prstGeom>
            <a:noFill/>
            <a:ln w="38100" cap="sq">
              <a:noFill/>
              <a:miter lim="800000"/>
              <a:headEnd type="none" w="sm" len="sm"/>
              <a:tailEnd type="none" w="sm" len="sm"/>
            </a:ln>
            <a:effectLst/>
          </p:spPr>
          <p:txBody>
            <a:bodyPr wrap="none">
              <a:spAutoFit/>
            </a:bodyPr>
            <a:lstStyle/>
            <a:p>
              <a:pPr algn="ctr" eaLnBrk="0" hangingPunct="0"/>
              <a:r>
                <a:rPr lang="en-US" sz="2400" b="0" dirty="0">
                  <a:latin typeface="Times New Roman" pitchFamily="18" charset="0"/>
                </a:rPr>
                <a:t>Does Emergency Cause</a:t>
              </a:r>
            </a:p>
            <a:p>
              <a:pPr algn="ctr" eaLnBrk="0" hangingPunct="0"/>
              <a:r>
                <a:rPr lang="en-US" sz="2400" b="0" dirty="0">
                  <a:latin typeface="Times New Roman" pitchFamily="18" charset="0"/>
                </a:rPr>
                <a:t>the Closure of Primary </a:t>
              </a:r>
            </a:p>
            <a:p>
              <a:pPr algn="ctr" eaLnBrk="0" hangingPunct="0"/>
              <a:r>
                <a:rPr lang="en-US" sz="2400" b="0" dirty="0">
                  <a:latin typeface="Times New Roman" pitchFamily="18" charset="0"/>
                </a:rPr>
                <a:t>Facility?</a:t>
              </a:r>
            </a:p>
          </p:txBody>
        </p:sp>
      </p:grpSp>
      <p:grpSp>
        <p:nvGrpSpPr>
          <p:cNvPr id="603177" name="Group 41"/>
          <p:cNvGrpSpPr>
            <a:grpSpLocks/>
          </p:cNvGrpSpPr>
          <p:nvPr/>
        </p:nvGrpSpPr>
        <p:grpSpPr bwMode="auto">
          <a:xfrm>
            <a:off x="10058400" y="9829800"/>
            <a:ext cx="4419600" cy="1600200"/>
            <a:chOff x="816" y="5040"/>
            <a:chExt cx="2784" cy="1008"/>
          </a:xfrm>
          <a:solidFill>
            <a:schemeClr val="bg1"/>
          </a:solidFill>
          <a:effectLst>
            <a:outerShdw blurRad="76200" dist="12700" dir="2700000" sy="-23000" kx="-800400" algn="bl" rotWithShape="0">
              <a:prstClr val="black">
                <a:alpha val="20000"/>
              </a:prstClr>
            </a:outerShdw>
          </a:effectLst>
        </p:grpSpPr>
        <p:sp>
          <p:nvSpPr>
            <p:cNvPr id="603178" name="AutoShape 42"/>
            <p:cNvSpPr>
              <a:spLocks noChangeArrowheads="1"/>
            </p:cNvSpPr>
            <p:nvPr/>
          </p:nvSpPr>
          <p:spPr bwMode="auto">
            <a:xfrm>
              <a:off x="816" y="5040"/>
              <a:ext cx="2784" cy="1008"/>
            </a:xfrm>
            <a:prstGeom prst="roundRect">
              <a:avLst>
                <a:gd name="adj" fmla="val 16667"/>
              </a:avLst>
            </a:prstGeom>
            <a:grpFill/>
            <a:ln w="38100" cap="sq">
              <a:solidFill>
                <a:srgbClr val="002060"/>
              </a:solidFill>
              <a:round/>
              <a:headEnd type="none" w="sm" len="sm"/>
              <a:tailEnd type="none" w="sm" len="sm"/>
            </a:ln>
            <a:effectLst/>
          </p:spPr>
          <p:txBody>
            <a:bodyPr wrap="none" anchor="ctr"/>
            <a:lstStyle/>
            <a:p>
              <a:endParaRPr lang="en-US" dirty="0"/>
            </a:p>
          </p:txBody>
        </p:sp>
        <p:sp>
          <p:nvSpPr>
            <p:cNvPr id="603179" name="Rectangle 43"/>
            <p:cNvSpPr>
              <a:spLocks noChangeArrowheads="1"/>
            </p:cNvSpPr>
            <p:nvPr/>
          </p:nvSpPr>
          <p:spPr bwMode="auto">
            <a:xfrm>
              <a:off x="864" y="5184"/>
              <a:ext cx="2715" cy="756"/>
            </a:xfrm>
            <a:prstGeom prst="rect">
              <a:avLst/>
            </a:prstGeom>
            <a:grpFill/>
            <a:ln w="38100" cap="sq">
              <a:noFill/>
              <a:miter lim="800000"/>
              <a:headEnd type="none" w="sm" len="sm"/>
              <a:tailEnd type="none" w="sm" len="sm"/>
            </a:ln>
            <a:effectLst/>
          </p:spPr>
          <p:txBody>
            <a:bodyPr>
              <a:spAutoFit/>
            </a:bodyPr>
            <a:lstStyle/>
            <a:p>
              <a:pPr algn="ctr"/>
              <a:r>
                <a:rPr lang="en-US" sz="2400" b="0" dirty="0">
                  <a:latin typeface="Times New Roman" pitchFamily="18" charset="0"/>
                </a:rPr>
                <a:t>Address Emergency and Resume Full Operations in Primary Facility</a:t>
              </a:r>
            </a:p>
          </p:txBody>
        </p:sp>
      </p:grpSp>
      <p:grpSp>
        <p:nvGrpSpPr>
          <p:cNvPr id="603180" name="Group 44"/>
          <p:cNvGrpSpPr>
            <a:grpSpLocks/>
          </p:cNvGrpSpPr>
          <p:nvPr/>
        </p:nvGrpSpPr>
        <p:grpSpPr bwMode="auto">
          <a:xfrm>
            <a:off x="9829800" y="4724400"/>
            <a:ext cx="4800600" cy="3048000"/>
            <a:chOff x="5952" y="1344"/>
            <a:chExt cx="3024" cy="1920"/>
          </a:xfrm>
          <a:solidFill>
            <a:schemeClr val="bg1"/>
          </a:solidFill>
        </p:grpSpPr>
        <p:sp>
          <p:nvSpPr>
            <p:cNvPr id="603181" name="AutoShape 45"/>
            <p:cNvSpPr>
              <a:spLocks noChangeArrowheads="1"/>
            </p:cNvSpPr>
            <p:nvPr/>
          </p:nvSpPr>
          <p:spPr bwMode="auto">
            <a:xfrm>
              <a:off x="5952" y="1344"/>
              <a:ext cx="3024" cy="1920"/>
            </a:xfrm>
            <a:prstGeom prst="diamond">
              <a:avLst/>
            </a:prstGeom>
            <a:grpFill/>
            <a:ln w="38100" cap="sq">
              <a:solidFill>
                <a:srgbClr val="002060"/>
              </a:solidFill>
              <a:miter lim="800000"/>
              <a:headEnd type="none" w="sm" len="sm"/>
              <a:tailEnd type="none" w="sm" len="sm"/>
            </a:ln>
            <a:effectLst>
              <a:outerShdw blurRad="76200" dist="12700" dir="2700000" sy="-23000" kx="-800400" algn="bl" rotWithShape="0">
                <a:prstClr val="black">
                  <a:alpha val="20000"/>
                </a:prstClr>
              </a:outerShdw>
            </a:effectLst>
          </p:spPr>
          <p:txBody>
            <a:bodyPr wrap="none" anchor="ctr"/>
            <a:lstStyle/>
            <a:p>
              <a:pPr algn="ctr"/>
              <a:endParaRPr lang="en-US" dirty="0"/>
            </a:p>
          </p:txBody>
        </p:sp>
        <p:sp>
          <p:nvSpPr>
            <p:cNvPr id="603182" name="Text Box 46"/>
            <p:cNvSpPr txBox="1">
              <a:spLocks noChangeArrowheads="1"/>
            </p:cNvSpPr>
            <p:nvPr/>
          </p:nvSpPr>
          <p:spPr bwMode="auto">
            <a:xfrm>
              <a:off x="6263" y="1894"/>
              <a:ext cx="2284" cy="756"/>
            </a:xfrm>
            <a:prstGeom prst="rect">
              <a:avLst/>
            </a:prstGeom>
            <a:noFill/>
            <a:ln w="12700" cap="sq">
              <a:noFill/>
              <a:miter lim="800000"/>
              <a:headEnd type="none" w="sm" len="sm"/>
              <a:tailEnd type="none" w="sm" len="sm"/>
            </a:ln>
            <a:effectLst/>
          </p:spPr>
          <p:txBody>
            <a:bodyPr wrap="none">
              <a:spAutoFit/>
            </a:bodyPr>
            <a:lstStyle/>
            <a:p>
              <a:pPr algn="ctr"/>
              <a:endParaRPr lang="en-US" sz="2400" b="0" dirty="0" smtClean="0">
                <a:latin typeface="Times New Roman" pitchFamily="18" charset="0"/>
              </a:endParaRPr>
            </a:p>
            <a:p>
              <a:pPr algn="ctr"/>
              <a:r>
                <a:rPr lang="en-US" sz="2400" b="0" dirty="0" smtClean="0">
                  <a:latin typeface="Times New Roman" pitchFamily="18" charset="0"/>
                </a:rPr>
                <a:t>Is </a:t>
              </a:r>
              <a:r>
                <a:rPr lang="en-US" sz="2400" b="0" dirty="0">
                  <a:latin typeface="Times New Roman" pitchFamily="18" charset="0"/>
                </a:rPr>
                <a:t>the Length of the Closure</a:t>
              </a:r>
            </a:p>
            <a:p>
              <a:pPr algn="ctr"/>
              <a:r>
                <a:rPr lang="en-US" sz="2400" b="0" dirty="0">
                  <a:latin typeface="Times New Roman" pitchFamily="18" charset="0"/>
                </a:rPr>
                <a:t> Minimal and Acceptable?</a:t>
              </a:r>
            </a:p>
          </p:txBody>
        </p:sp>
      </p:grpSp>
      <p:grpSp>
        <p:nvGrpSpPr>
          <p:cNvPr id="603183" name="Group 47"/>
          <p:cNvGrpSpPr>
            <a:grpSpLocks/>
          </p:cNvGrpSpPr>
          <p:nvPr/>
        </p:nvGrpSpPr>
        <p:grpSpPr bwMode="auto">
          <a:xfrm>
            <a:off x="15544800" y="9829800"/>
            <a:ext cx="4419600" cy="1600200"/>
            <a:chOff x="816" y="5040"/>
            <a:chExt cx="2784" cy="1008"/>
          </a:xfrm>
          <a:solidFill>
            <a:schemeClr val="bg1"/>
          </a:solidFill>
          <a:effectLst>
            <a:outerShdw blurRad="76200" dist="12700" dir="2700000" sy="-23000" kx="-800400" algn="bl" rotWithShape="0">
              <a:prstClr val="black">
                <a:alpha val="20000"/>
              </a:prstClr>
            </a:outerShdw>
          </a:effectLst>
        </p:grpSpPr>
        <p:sp>
          <p:nvSpPr>
            <p:cNvPr id="603184" name="AutoShape 48"/>
            <p:cNvSpPr>
              <a:spLocks noChangeArrowheads="1"/>
            </p:cNvSpPr>
            <p:nvPr/>
          </p:nvSpPr>
          <p:spPr bwMode="auto">
            <a:xfrm>
              <a:off x="816" y="5040"/>
              <a:ext cx="2784" cy="1008"/>
            </a:xfrm>
            <a:prstGeom prst="roundRect">
              <a:avLst>
                <a:gd name="adj" fmla="val 16667"/>
              </a:avLst>
            </a:prstGeom>
            <a:grpFill/>
            <a:ln w="38100" cap="sq">
              <a:solidFill>
                <a:srgbClr val="002060"/>
              </a:solidFill>
              <a:round/>
              <a:headEnd type="none" w="sm" len="sm"/>
              <a:tailEnd type="none" w="sm" len="sm"/>
            </a:ln>
            <a:effectLst/>
          </p:spPr>
          <p:txBody>
            <a:bodyPr wrap="none" anchor="ctr"/>
            <a:lstStyle/>
            <a:p>
              <a:pPr algn="ctr"/>
              <a:endParaRPr lang="en-US" dirty="0"/>
            </a:p>
          </p:txBody>
        </p:sp>
        <p:sp>
          <p:nvSpPr>
            <p:cNvPr id="603185" name="Rectangle 49"/>
            <p:cNvSpPr>
              <a:spLocks noChangeArrowheads="1"/>
            </p:cNvSpPr>
            <p:nvPr/>
          </p:nvSpPr>
          <p:spPr bwMode="auto">
            <a:xfrm>
              <a:off x="864" y="5184"/>
              <a:ext cx="2715" cy="756"/>
            </a:xfrm>
            <a:prstGeom prst="rect">
              <a:avLst/>
            </a:prstGeom>
            <a:grpFill/>
            <a:ln w="38100" cap="sq">
              <a:noFill/>
              <a:miter lim="800000"/>
              <a:headEnd type="none" w="sm" len="sm"/>
              <a:tailEnd type="none" w="sm" len="sm"/>
            </a:ln>
            <a:effectLst/>
          </p:spPr>
          <p:txBody>
            <a:bodyPr>
              <a:spAutoFit/>
            </a:bodyPr>
            <a:lstStyle/>
            <a:p>
              <a:pPr algn="ctr"/>
              <a:r>
                <a:rPr lang="en-US" sz="2400" b="0" dirty="0">
                  <a:latin typeface="Times New Roman" pitchFamily="18" charset="0"/>
                </a:rPr>
                <a:t>Address Emergency and Resume Full Operations in Primary Facility</a:t>
              </a:r>
            </a:p>
          </p:txBody>
        </p:sp>
      </p:grpSp>
      <p:sp>
        <p:nvSpPr>
          <p:cNvPr id="603186" name="Oval 50"/>
          <p:cNvSpPr>
            <a:spLocks noChangeArrowheads="1"/>
          </p:cNvSpPr>
          <p:nvPr/>
        </p:nvSpPr>
        <p:spPr bwMode="auto">
          <a:xfrm>
            <a:off x="15351369" y="1531368"/>
            <a:ext cx="1828800" cy="1752600"/>
          </a:xfrm>
          <a:prstGeom prst="ellipse">
            <a:avLst/>
          </a:prstGeom>
          <a:solidFill>
            <a:schemeClr val="bg1"/>
          </a:solidFill>
          <a:ln w="38100" cap="sq">
            <a:solidFill>
              <a:srgbClr val="002060"/>
            </a:solidFill>
            <a:round/>
            <a:headEnd type="none" w="sm" len="sm"/>
            <a:tailEnd type="none" w="sm" len="sm"/>
          </a:ln>
          <a:effectLst>
            <a:outerShdw blurRad="76200" dist="12700" dir="2700000" sy="-23000" kx="-800400" algn="bl" rotWithShape="0">
              <a:prstClr val="black">
                <a:alpha val="20000"/>
              </a:prstClr>
            </a:outerShdw>
          </a:effectLst>
        </p:spPr>
        <p:txBody>
          <a:bodyPr wrap="none" anchor="ctr"/>
          <a:lstStyle/>
          <a:p>
            <a:pPr algn="ctr" eaLnBrk="0" hangingPunct="0"/>
            <a:r>
              <a:rPr lang="en-US" sz="2400" b="0" dirty="0">
                <a:latin typeface="Times New Roman" pitchFamily="18" charset="0"/>
              </a:rPr>
              <a:t>COOP</a:t>
            </a:r>
          </a:p>
        </p:txBody>
      </p:sp>
      <p:sp>
        <p:nvSpPr>
          <p:cNvPr id="50" name="TextBox 49"/>
          <p:cNvSpPr txBox="1"/>
          <p:nvPr/>
        </p:nvSpPr>
        <p:spPr>
          <a:xfrm>
            <a:off x="838200" y="6154836"/>
            <a:ext cx="7848600" cy="523220"/>
          </a:xfrm>
          <a:prstGeom prst="rect">
            <a:avLst/>
          </a:prstGeom>
          <a:noFill/>
        </p:spPr>
        <p:txBody>
          <a:bodyPr wrap="square" rtlCol="0">
            <a:spAutoFit/>
          </a:bodyPr>
          <a:lstStyle/>
          <a:p>
            <a:r>
              <a:rPr lang="en-US" sz="1400" dirty="0" smtClean="0">
                <a:latin typeface="+mn-lt"/>
              </a:rPr>
              <a:t>Note: Occupant Emergency Plans are also known as Evacuation Plans, Emergency Incident Plans, Administrative and Emergency Procedures, Emergency Action Plans, and numerous other titles.</a:t>
            </a:r>
            <a:endParaRPr lang="en-US" sz="1400" dirty="0">
              <a:latin typeface="+mn-lt"/>
            </a:endParaRPr>
          </a:p>
        </p:txBody>
      </p:sp>
      <p:sp>
        <p:nvSpPr>
          <p:cNvPr id="2" name="Slide Number Placeholder 1"/>
          <p:cNvSpPr>
            <a:spLocks noGrp="1"/>
          </p:cNvSpPr>
          <p:nvPr>
            <p:ph type="sldNum" sz="quarter" idx="12"/>
          </p:nvPr>
        </p:nvSpPr>
        <p:spPr/>
        <p:txBody>
          <a:bodyPr/>
          <a:lstStyle/>
          <a:p>
            <a:pPr>
              <a:defRPr/>
            </a:pPr>
            <a:fld id="{903B3D10-C4AD-4999-A4F3-2456BA54A9EC}" type="slidenum">
              <a:rPr lang="en-US" altLang="en-US" smtClean="0"/>
              <a:pPr>
                <a:defRPr/>
              </a:pPr>
              <a:t>5</a:t>
            </a:fld>
            <a:endParaRPr lang="en-US" altLang="en-US" dirty="0"/>
          </a:p>
        </p:txBody>
      </p:sp>
    </p:spTree>
    <p:extLst>
      <p:ext uri="{BB962C8B-B14F-4D97-AF65-F5344CB8AC3E}">
        <p14:creationId xmlns:p14="http://schemas.microsoft.com/office/powerpoint/2010/main" val="285530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500" tmFilter="0, 0; .2, .5; .8, .5; 1, 0"/>
                                        <p:tgtEl>
                                          <p:spTgt spid="603144"/>
                                        </p:tgtEl>
                                      </p:cBhvr>
                                    </p:animEffect>
                                    <p:animScale>
                                      <p:cBhvr>
                                        <p:cTn id="7" dur="250" autoRev="1" fill="hold"/>
                                        <p:tgtEl>
                                          <p:spTgt spid="603144"/>
                                        </p:tgtEl>
                                      </p:cBhvr>
                                      <p:by x="105000" y="105000"/>
                                    </p:animScale>
                                  </p:childTnLst>
                                </p:cTn>
                              </p:par>
                            </p:childTnLst>
                          </p:cTn>
                        </p:par>
                        <p:par>
                          <p:cTn id="8" fill="hold">
                            <p:stCondLst>
                              <p:cond delay="2500"/>
                            </p:stCondLst>
                            <p:childTnLst>
                              <p:par>
                                <p:cTn id="9" presetID="35" presetClass="path" presetSubtype="0" accel="50000" decel="50000" fill="hold" grpId="0" nodeType="afterEffect">
                                  <p:stCondLst>
                                    <p:cond delay="0"/>
                                  </p:stCondLst>
                                  <p:childTnLst>
                                    <p:animMotion origin="layout" path="M -0.76667 0.95949 L -0.76667 0.95949 " pathEditMode="relative" rAng="0" ptsTypes="AA">
                                      <p:cBhvr>
                                        <p:cTn id="10" dur="2000" fill="hold"/>
                                        <p:tgtEl>
                                          <p:spTgt spid="603171"/>
                                        </p:tgtEl>
                                        <p:attrNameLst>
                                          <p:attrName>ppt_x</p:attrName>
                                          <p:attrName>ppt_y</p:attrName>
                                        </p:attrNameLst>
                                      </p:cBhvr>
                                      <p:rCtr x="0" y="0"/>
                                    </p:animMotion>
                                  </p:childTnLst>
                                  <p:subTnLst>
                                    <p:set>
                                      <p:cBhvr override="childStyle">
                                        <p:cTn dur="1" fill="hold" display="0" masterRel="nextClick" afterEffect="1"/>
                                        <p:tgtEl>
                                          <p:spTgt spid="60317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6" presetClass="emph" presetSubtype="0" repeatCount="5000" fill="hold" grpId="0" nodeType="clickEffect">
                                  <p:stCondLst>
                                    <p:cond delay="0"/>
                                  </p:stCondLst>
                                  <p:childTnLst>
                                    <p:animEffect transition="out" filter="fade">
                                      <p:cBhvr>
                                        <p:cTn id="14" dur="500" tmFilter="0, 0; .2, .5; .8, .5; 1, 0"/>
                                        <p:tgtEl>
                                          <p:spTgt spid="603169"/>
                                        </p:tgtEl>
                                      </p:cBhvr>
                                    </p:animEffect>
                                    <p:animScale>
                                      <p:cBhvr>
                                        <p:cTn id="15" dur="250" autoRev="1" fill="hold"/>
                                        <p:tgtEl>
                                          <p:spTgt spid="603169"/>
                                        </p:tgtEl>
                                      </p:cBhvr>
                                      <p:by x="105000" y="105000"/>
                                    </p:animScale>
                                  </p:childTnLst>
                                </p:cTn>
                              </p:par>
                            </p:childTnLst>
                          </p:cTn>
                        </p:par>
                        <p:par>
                          <p:cTn id="16" fill="hold">
                            <p:stCondLst>
                              <p:cond delay="2500"/>
                            </p:stCondLst>
                            <p:childTnLst>
                              <p:par>
                                <p:cTn id="17" presetID="35" presetClass="path" presetSubtype="0" accel="50000" decel="50000" fill="hold" grpId="0" nodeType="afterEffect">
                                  <p:stCondLst>
                                    <p:cond delay="0"/>
                                  </p:stCondLst>
                                  <p:childTnLst>
                                    <p:animMotion origin="layout" path="M -0.77726 0.61922 L -0.77726 0.61922 " pathEditMode="relative" rAng="0" ptsTypes="AA">
                                      <p:cBhvr>
                                        <p:cTn id="18" dur="2000" fill="hold"/>
                                        <p:tgtEl>
                                          <p:spTgt spid="603172"/>
                                        </p:tgtEl>
                                        <p:attrNameLst>
                                          <p:attrName>ppt_x</p:attrName>
                                          <p:attrName>ppt_y</p:attrName>
                                        </p:attrNameLst>
                                      </p:cBhvr>
                                      <p:rCtr x="0" y="0"/>
                                    </p:animMotion>
                                  </p:childTnLst>
                                  <p:subTnLst>
                                    <p:set>
                                      <p:cBhvr override="childStyle">
                                        <p:cTn dur="1" fill="hold" display="0" masterRel="nextClick" afterEffect="1"/>
                                        <p:tgtEl>
                                          <p:spTgt spid="60317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6" presetClass="emph" presetSubtype="0" repeatCount="5000" fill="hold" grpId="0" nodeType="clickEffect">
                                  <p:stCondLst>
                                    <p:cond delay="0"/>
                                  </p:stCondLst>
                                  <p:childTnLst>
                                    <p:animEffect transition="out" filter="fade">
                                      <p:cBhvr>
                                        <p:cTn id="22" dur="500" tmFilter="0, 0; .2, .5; .8, .5; 1, 0"/>
                                        <p:tgtEl>
                                          <p:spTgt spid="603147"/>
                                        </p:tgtEl>
                                      </p:cBhvr>
                                    </p:animEffect>
                                    <p:animScale>
                                      <p:cBhvr>
                                        <p:cTn id="23" dur="250" autoRev="1" fill="hold"/>
                                        <p:tgtEl>
                                          <p:spTgt spid="603147"/>
                                        </p:tgtEl>
                                      </p:cBhvr>
                                      <p:by x="105000" y="105000"/>
                                    </p:animScale>
                                  </p:childTnLst>
                                </p:cTn>
                              </p:par>
                            </p:childTnLst>
                          </p:cTn>
                        </p:par>
                        <p:par>
                          <p:cTn id="24" fill="hold">
                            <p:stCondLst>
                              <p:cond delay="2500"/>
                            </p:stCondLst>
                            <p:childTnLst>
                              <p:par>
                                <p:cTn id="25" presetID="35" presetClass="path" presetSubtype="0" accel="50000" decel="50000" fill="hold" nodeType="afterEffect">
                                  <p:stCondLst>
                                    <p:cond delay="0"/>
                                  </p:stCondLst>
                                  <p:childTnLst>
                                    <p:animMotion origin="layout" path="M -0.7875 0.13334 L -0.7875 0.13334 " pathEditMode="relative" rAng="0" ptsTypes="AA">
                                      <p:cBhvr>
                                        <p:cTn id="26" dur="2000" fill="hold"/>
                                        <p:tgtEl>
                                          <p:spTgt spid="603174"/>
                                        </p:tgtEl>
                                        <p:attrNameLst>
                                          <p:attrName>ppt_x</p:attrName>
                                          <p:attrName>ppt_y</p:attrName>
                                        </p:attrNameLst>
                                      </p:cBhvr>
                                      <p:rCtr x="0" y="0"/>
                                    </p:animMotion>
                                  </p:childTnLst>
                                  <p:subTnLst>
                                    <p:set>
                                      <p:cBhvr override="childStyle">
                                        <p:cTn dur="1" fill="hold" display="0" masterRel="nextClick" afterEffect="1"/>
                                        <p:tgtEl>
                                          <p:spTgt spid="60317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6" presetClass="emph" presetSubtype="0" repeatCount="5000" fill="hold" grpId="0" nodeType="clickEffect">
                                  <p:stCondLst>
                                    <p:cond delay="0"/>
                                  </p:stCondLst>
                                  <p:childTnLst>
                                    <p:animEffect transition="out" filter="fade">
                                      <p:cBhvr>
                                        <p:cTn id="30" dur="500" tmFilter="0, 0; .2, .5; .8, .5; 1, 0"/>
                                        <p:tgtEl>
                                          <p:spTgt spid="603153"/>
                                        </p:tgtEl>
                                      </p:cBhvr>
                                    </p:animEffect>
                                    <p:animScale>
                                      <p:cBhvr>
                                        <p:cTn id="31" dur="250" autoRev="1" fill="hold"/>
                                        <p:tgtEl>
                                          <p:spTgt spid="603153"/>
                                        </p:tgtEl>
                                      </p:cBhvr>
                                      <p:by x="105000" y="105000"/>
                                    </p:animScale>
                                  </p:childTnLst>
                                </p:cTn>
                              </p:par>
                            </p:childTnLst>
                          </p:cTn>
                        </p:par>
                        <p:par>
                          <p:cTn id="32" fill="hold">
                            <p:stCondLst>
                              <p:cond delay="2500"/>
                            </p:stCondLst>
                            <p:childTnLst>
                              <p:par>
                                <p:cTn id="33" presetID="35" presetClass="path" presetSubtype="0" accel="50000" decel="50000" fill="hold" grpId="0" nodeType="afterEffect">
                                  <p:stCondLst>
                                    <p:cond delay="0"/>
                                  </p:stCondLst>
                                  <p:childTnLst>
                                    <p:animMotion origin="layout" path="M -0.80226 -0.62083 L -0.80226 -0.62083 " pathEditMode="relative" rAng="0" ptsTypes="AA">
                                      <p:cBhvr>
                                        <p:cTn id="34" dur="2000" fill="hold"/>
                                        <p:tgtEl>
                                          <p:spTgt spid="603173"/>
                                        </p:tgtEl>
                                        <p:attrNameLst>
                                          <p:attrName>ppt_x</p:attrName>
                                          <p:attrName>ppt_y</p:attrName>
                                        </p:attrNameLst>
                                      </p:cBhvr>
                                      <p:rCtr x="0" y="0"/>
                                    </p:animMotion>
                                  </p:childTnLst>
                                  <p:subTnLst>
                                    <p:set>
                                      <p:cBhvr override="childStyle">
                                        <p:cTn dur="1" fill="hold" display="0" masterRel="nextClick" afterEffect="1"/>
                                        <p:tgtEl>
                                          <p:spTgt spid="60317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6" presetClass="emph" presetSubtype="0" repeatCount="5000" fill="hold" grpId="0" nodeType="clickEffect">
                                  <p:stCondLst>
                                    <p:cond delay="0"/>
                                  </p:stCondLst>
                                  <p:childTnLst>
                                    <p:animEffect transition="out" filter="fade">
                                      <p:cBhvr>
                                        <p:cTn id="38" dur="500" tmFilter="0, 0; .2, .5; .8, .5; 1, 0"/>
                                        <p:tgtEl>
                                          <p:spTgt spid="603150"/>
                                        </p:tgtEl>
                                      </p:cBhvr>
                                    </p:animEffect>
                                    <p:animScale>
                                      <p:cBhvr>
                                        <p:cTn id="39" dur="250" autoRev="1" fill="hold"/>
                                        <p:tgtEl>
                                          <p:spTgt spid="603150"/>
                                        </p:tgtEl>
                                      </p:cBhvr>
                                      <p:by x="105000" y="105000"/>
                                    </p:animScale>
                                  </p:childTnLst>
                                </p:cTn>
                              </p:par>
                            </p:childTnLst>
                          </p:cTn>
                        </p:par>
                        <p:par>
                          <p:cTn id="40" fill="hold">
                            <p:stCondLst>
                              <p:cond delay="2500"/>
                            </p:stCondLst>
                            <p:childTnLst>
                              <p:par>
                                <p:cTn id="41" presetID="35" presetClass="path" presetSubtype="0" accel="50000" decel="50000" fill="hold" nodeType="afterEffect">
                                  <p:stCondLst>
                                    <p:cond delay="0"/>
                                  </p:stCondLst>
                                  <p:childTnLst>
                                    <p:animMotion origin="layout" path="M -0.81667 -0.97222 L -0.81667 -0.97222 " pathEditMode="relative" rAng="0" ptsTypes="AA">
                                      <p:cBhvr>
                                        <p:cTn id="42" dur="2000" fill="hold"/>
                                        <p:tgtEl>
                                          <p:spTgt spid="603177"/>
                                        </p:tgtEl>
                                        <p:attrNameLst>
                                          <p:attrName>ppt_x</p:attrName>
                                          <p:attrName>ppt_y</p:attrName>
                                        </p:attrNameLst>
                                      </p:cBhvr>
                                      <p:rCtr x="0" y="0"/>
                                    </p:animMotion>
                                  </p:childTnLst>
                                  <p:subTnLst>
                                    <p:set>
                                      <p:cBhvr override="childStyle">
                                        <p:cTn dur="1" fill="hold" display="0" masterRel="nextClick" afterEffect="1"/>
                                        <p:tgtEl>
                                          <p:spTgt spid="60317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6" presetClass="emph" presetSubtype="0" repeatCount="5000" fill="hold" grpId="0" nodeType="clickEffect">
                                  <p:stCondLst>
                                    <p:cond delay="0"/>
                                  </p:stCondLst>
                                  <p:childTnLst>
                                    <p:animEffect transition="out" filter="fade">
                                      <p:cBhvr>
                                        <p:cTn id="46" dur="500" tmFilter="0, 0; .2, .5; .8, .5; 1, 0"/>
                                        <p:tgtEl>
                                          <p:spTgt spid="603157"/>
                                        </p:tgtEl>
                                      </p:cBhvr>
                                    </p:animEffect>
                                    <p:animScale>
                                      <p:cBhvr>
                                        <p:cTn id="47" dur="250" autoRev="1" fill="hold"/>
                                        <p:tgtEl>
                                          <p:spTgt spid="603157"/>
                                        </p:tgtEl>
                                      </p:cBhvr>
                                      <p:by x="105000" y="105000"/>
                                    </p:animScale>
                                  </p:childTnLst>
                                </p:cTn>
                              </p:par>
                            </p:childTnLst>
                          </p:cTn>
                        </p:par>
                        <p:par>
                          <p:cTn id="48" fill="hold">
                            <p:stCondLst>
                              <p:cond delay="2500"/>
                            </p:stCondLst>
                            <p:childTnLst>
                              <p:par>
                                <p:cTn id="49" presetID="35" presetClass="path" presetSubtype="0" accel="50000" decel="50000" fill="hold" nodeType="afterEffect">
                                  <p:stCondLst>
                                    <p:cond delay="0"/>
                                  </p:stCondLst>
                                  <p:childTnLst>
                                    <p:animMotion origin="layout" path="M -0.8125 -0.33333 L -0.8125 -0.33333 " pathEditMode="relative" rAng="0" ptsTypes="AA">
                                      <p:cBhvr>
                                        <p:cTn id="50" dur="2000" fill="hold"/>
                                        <p:tgtEl>
                                          <p:spTgt spid="603180"/>
                                        </p:tgtEl>
                                        <p:attrNameLst>
                                          <p:attrName>ppt_x</p:attrName>
                                          <p:attrName>ppt_y</p:attrName>
                                        </p:attrNameLst>
                                      </p:cBhvr>
                                      <p:rCtr x="0" y="0"/>
                                    </p:animMotion>
                                  </p:childTnLst>
                                  <p:subTnLst>
                                    <p:set>
                                      <p:cBhvr override="childStyle">
                                        <p:cTn dur="1" fill="hold" display="0" masterRel="nextClick" afterEffect="1"/>
                                        <p:tgtEl>
                                          <p:spTgt spid="603180"/>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26" presetClass="emph" presetSubtype="0" repeatCount="5000" fill="hold" grpId="0" nodeType="clickEffect">
                                  <p:stCondLst>
                                    <p:cond delay="0"/>
                                  </p:stCondLst>
                                  <p:childTnLst>
                                    <p:animEffect transition="out" filter="fade">
                                      <p:cBhvr>
                                        <p:cTn id="54" dur="500" tmFilter="0, 0; .2, .5; .8, .5; 1, 0"/>
                                        <p:tgtEl>
                                          <p:spTgt spid="603161"/>
                                        </p:tgtEl>
                                      </p:cBhvr>
                                    </p:animEffect>
                                    <p:animScale>
                                      <p:cBhvr>
                                        <p:cTn id="55" dur="250" autoRev="1" fill="hold"/>
                                        <p:tgtEl>
                                          <p:spTgt spid="603161"/>
                                        </p:tgtEl>
                                      </p:cBhvr>
                                      <p:by x="105000" y="105000"/>
                                    </p:animScale>
                                  </p:childTnLst>
                                </p:cTn>
                              </p:par>
                            </p:childTnLst>
                          </p:cTn>
                        </p:par>
                        <p:par>
                          <p:cTn id="56" fill="hold">
                            <p:stCondLst>
                              <p:cond delay="2500"/>
                            </p:stCondLst>
                            <p:childTnLst>
                              <p:par>
                                <p:cTn id="57" presetID="35" presetClass="path" presetSubtype="0" accel="50000" decel="50000" fill="hold" nodeType="afterEffect">
                                  <p:stCondLst>
                                    <p:cond delay="0"/>
                                  </p:stCondLst>
                                  <p:childTnLst>
                                    <p:animMotion origin="layout" path="M -1.41667 -0.97222 L -1.41667 -0.97222 " pathEditMode="relative" rAng="0" ptsTypes="AA">
                                      <p:cBhvr>
                                        <p:cTn id="58" dur="2000" fill="hold"/>
                                        <p:tgtEl>
                                          <p:spTgt spid="603183"/>
                                        </p:tgtEl>
                                        <p:attrNameLst>
                                          <p:attrName>ppt_x</p:attrName>
                                          <p:attrName>ppt_y</p:attrName>
                                        </p:attrNameLst>
                                      </p:cBhvr>
                                      <p:rCtr x="0" y="0"/>
                                    </p:animMotion>
                                  </p:childTnLst>
                                  <p:subTnLst>
                                    <p:set>
                                      <p:cBhvr override="childStyle">
                                        <p:cTn dur="1" fill="hold" display="0" masterRel="nextClick" afterEffect="1"/>
                                        <p:tgtEl>
                                          <p:spTgt spid="60318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26" presetClass="emph" presetSubtype="0" repeatCount="5000" fill="hold" grpId="0" nodeType="clickEffect">
                                  <p:stCondLst>
                                    <p:cond delay="0"/>
                                  </p:stCondLst>
                                  <p:childTnLst>
                                    <p:animEffect transition="out" filter="fade">
                                      <p:cBhvr>
                                        <p:cTn id="62" dur="500" tmFilter="0, 0; .2, .5; .8, .5; 1, 0"/>
                                        <p:tgtEl>
                                          <p:spTgt spid="603166"/>
                                        </p:tgtEl>
                                      </p:cBhvr>
                                    </p:animEffect>
                                    <p:animScale>
                                      <p:cBhvr>
                                        <p:cTn id="63" dur="250" autoRev="1" fill="hold"/>
                                        <p:tgtEl>
                                          <p:spTgt spid="603166"/>
                                        </p:tgtEl>
                                      </p:cBhvr>
                                      <p:by x="105000" y="105000"/>
                                    </p:animScale>
                                  </p:childTnLst>
                                </p:cTn>
                              </p:par>
                            </p:childTnLst>
                          </p:cTn>
                        </p:par>
                        <p:par>
                          <p:cTn id="64" fill="hold">
                            <p:stCondLst>
                              <p:cond delay="2500"/>
                            </p:stCondLst>
                            <p:childTnLst>
                              <p:par>
                                <p:cTn id="65" presetID="35" presetClass="path" presetSubtype="0" accel="50000" decel="50000" fill="hold" grpId="0" nodeType="afterEffect">
                                  <p:stCondLst>
                                    <p:cond delay="0"/>
                                  </p:stCondLst>
                                  <p:childTnLst>
                                    <p:animMotion origin="layout" path="M -1.25382 0.22686 L -1.25382 0.22709 " pathEditMode="relative" rAng="0" ptsTypes="AA">
                                      <p:cBhvr>
                                        <p:cTn id="66" dur="2000" fill="hold"/>
                                        <p:tgtEl>
                                          <p:spTgt spid="603186"/>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4" grpId="0"/>
      <p:bldP spid="603147" grpId="0"/>
      <p:bldP spid="603150" grpId="0"/>
      <p:bldP spid="603153" grpId="0"/>
      <p:bldP spid="603157" grpId="0"/>
      <p:bldP spid="603161" grpId="0"/>
      <p:bldP spid="603166" grpId="0"/>
      <p:bldP spid="603169" grpId="0"/>
      <p:bldP spid="603171" grpId="0" animBg="1"/>
      <p:bldP spid="603172" grpId="0" animBg="1"/>
      <p:bldP spid="603173" grpId="0" animBg="1"/>
      <p:bldP spid="6031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Hurricane Hermine – September 2016</a:t>
            </a:r>
          </a:p>
        </p:txBody>
      </p:sp>
      <p:sp>
        <p:nvSpPr>
          <p:cNvPr id="6" name="Content Placeholder 5"/>
          <p:cNvSpPr>
            <a:spLocks noGrp="1"/>
          </p:cNvSpPr>
          <p:nvPr>
            <p:ph sz="half" idx="2"/>
          </p:nvPr>
        </p:nvSpPr>
        <p:spPr/>
        <p:txBody>
          <a:bodyPr>
            <a:normAutofit fontScale="92500" lnSpcReduction="20000"/>
          </a:bodyPr>
          <a:lstStyle/>
          <a:p>
            <a:r>
              <a:rPr lang="en-US" dirty="0" smtClean="0"/>
              <a:t>Closed Thursday and Friday</a:t>
            </a:r>
          </a:p>
          <a:p>
            <a:pPr lvl="1"/>
            <a:r>
              <a:rPr lang="en-US" dirty="0" smtClean="0"/>
              <a:t>Local schools</a:t>
            </a:r>
          </a:p>
          <a:p>
            <a:r>
              <a:rPr lang="en-US" dirty="0" smtClean="0"/>
              <a:t>Open Thursday </a:t>
            </a:r>
          </a:p>
          <a:p>
            <a:pPr lvl="1"/>
            <a:r>
              <a:rPr lang="en-US" dirty="0" smtClean="0"/>
              <a:t>Florida Supreme Court</a:t>
            </a:r>
          </a:p>
          <a:p>
            <a:pPr lvl="1"/>
            <a:r>
              <a:rPr lang="en-US" dirty="0" smtClean="0"/>
              <a:t>First District Court</a:t>
            </a:r>
          </a:p>
          <a:p>
            <a:pPr lvl="1"/>
            <a:r>
              <a:rPr lang="en-US" dirty="0" smtClean="0"/>
              <a:t>Second Circuit Court</a:t>
            </a:r>
          </a:p>
          <a:p>
            <a:pPr lvl="1"/>
            <a:r>
              <a:rPr lang="en-US" dirty="0" smtClean="0"/>
              <a:t>State Attorney</a:t>
            </a:r>
          </a:p>
          <a:p>
            <a:pPr lvl="1"/>
            <a:r>
              <a:rPr lang="en-US" dirty="0" smtClean="0"/>
              <a:t>Public Defender</a:t>
            </a:r>
          </a:p>
          <a:p>
            <a:r>
              <a:rPr lang="en-US" b="1" dirty="0" smtClean="0"/>
              <a:t>Our decision…</a:t>
            </a:r>
          </a:p>
          <a:p>
            <a:pPr lvl="1"/>
            <a:r>
              <a:rPr lang="en-US" b="1" dirty="0" smtClean="0"/>
              <a:t>Open on Thursday</a:t>
            </a:r>
          </a:p>
          <a:p>
            <a:pPr lvl="1"/>
            <a:r>
              <a:rPr lang="en-US" b="1" dirty="0" smtClean="0"/>
              <a:t>Annual leave approved</a:t>
            </a:r>
            <a:endParaRPr lang="en-US" b="1"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6</a:t>
            </a:fld>
            <a:endParaRPr lang="en-US" altLang="en-US" dirty="0"/>
          </a:p>
        </p:txBody>
      </p:sp>
      <p:sp>
        <p:nvSpPr>
          <p:cNvPr id="7" name="TextBox 6"/>
          <p:cNvSpPr txBox="1"/>
          <p:nvPr/>
        </p:nvSpPr>
        <p:spPr>
          <a:xfrm>
            <a:off x="914400" y="1508184"/>
            <a:ext cx="3810000" cy="830997"/>
          </a:xfrm>
          <a:prstGeom prst="rect">
            <a:avLst/>
          </a:prstGeom>
          <a:noFill/>
        </p:spPr>
        <p:txBody>
          <a:bodyPr wrap="square" rtlCol="0">
            <a:spAutoFit/>
          </a:bodyPr>
          <a:lstStyle/>
          <a:p>
            <a:pPr algn="ctr"/>
            <a:r>
              <a:rPr lang="en-US" sz="2400" dirty="0" smtClean="0">
                <a:latin typeface="+mn-lt"/>
              </a:rPr>
              <a:t>Wednesday, August 31</a:t>
            </a:r>
          </a:p>
          <a:p>
            <a:pPr algn="ctr"/>
            <a:r>
              <a:rPr lang="en-US" sz="2400" dirty="0" smtClean="0">
                <a:latin typeface="+mn-lt"/>
              </a:rPr>
              <a:t>at </a:t>
            </a:r>
            <a:r>
              <a:rPr lang="en-US" sz="2400" dirty="0" smtClean="0">
                <a:solidFill>
                  <a:srgbClr val="FF0000"/>
                </a:solidFill>
                <a:latin typeface="+mn-lt"/>
              </a:rPr>
              <a:t>4:00 PM CDT</a:t>
            </a:r>
            <a:endParaRPr lang="en-US" sz="2400" dirty="0">
              <a:solidFill>
                <a:srgbClr val="FF0000"/>
              </a:solidFill>
              <a:latin typeface="+mn-lt"/>
            </a:endParaRPr>
          </a:p>
        </p:txBody>
      </p:sp>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914400" y="2339181"/>
            <a:ext cx="3810000" cy="30480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914400" y="5562600"/>
            <a:ext cx="3810000" cy="369332"/>
          </a:xfrm>
          <a:prstGeom prst="rect">
            <a:avLst/>
          </a:prstGeom>
          <a:noFill/>
        </p:spPr>
        <p:txBody>
          <a:bodyPr wrap="square" rtlCol="0">
            <a:spAutoFit/>
          </a:bodyPr>
          <a:lstStyle/>
          <a:p>
            <a:pPr algn="ctr"/>
            <a:r>
              <a:rPr lang="en-US" sz="1800" dirty="0" smtClean="0">
                <a:latin typeface="+mn-lt"/>
              </a:rPr>
              <a:t>Projected Landfall: Thursday night</a:t>
            </a:r>
            <a:endParaRPr lang="en-US" sz="1800" dirty="0">
              <a:latin typeface="+mn-lt"/>
            </a:endParaRPr>
          </a:p>
        </p:txBody>
      </p:sp>
    </p:spTree>
    <p:extLst>
      <p:ext uri="{BB962C8B-B14F-4D97-AF65-F5344CB8AC3E}">
        <p14:creationId xmlns:p14="http://schemas.microsoft.com/office/powerpoint/2010/main" val="2586203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Hurricane Hermine – September 2016</a:t>
            </a:r>
          </a:p>
        </p:txBody>
      </p:sp>
      <p:sp>
        <p:nvSpPr>
          <p:cNvPr id="6" name="Content Placeholder 5"/>
          <p:cNvSpPr>
            <a:spLocks noGrp="1"/>
          </p:cNvSpPr>
          <p:nvPr>
            <p:ph sz="half" idx="2"/>
          </p:nvPr>
        </p:nvSpPr>
        <p:spPr/>
        <p:txBody>
          <a:bodyPr>
            <a:normAutofit fontScale="92500"/>
          </a:bodyPr>
          <a:lstStyle/>
          <a:p>
            <a:r>
              <a:rPr lang="en-US" dirty="0" smtClean="0"/>
              <a:t>Closing 12:00 PM EDT</a:t>
            </a:r>
          </a:p>
          <a:p>
            <a:pPr lvl="1"/>
            <a:r>
              <a:rPr lang="en-US" dirty="0" smtClean="0"/>
              <a:t>Impacted state offices</a:t>
            </a:r>
          </a:p>
          <a:p>
            <a:pPr lvl="1"/>
            <a:r>
              <a:rPr lang="en-US" dirty="0" smtClean="0"/>
              <a:t>Friday status still pending</a:t>
            </a:r>
          </a:p>
          <a:p>
            <a:r>
              <a:rPr lang="en-US" b="1" dirty="0" smtClean="0"/>
              <a:t>Our decision…</a:t>
            </a:r>
          </a:p>
          <a:p>
            <a:pPr lvl="1"/>
            <a:r>
              <a:rPr lang="en-US" b="1" dirty="0" smtClean="0"/>
              <a:t>Close 12:00 PM EDT for Thursday</a:t>
            </a:r>
          </a:p>
          <a:p>
            <a:pPr lvl="1"/>
            <a:r>
              <a:rPr lang="en-US" b="1" dirty="0" smtClean="0"/>
              <a:t>Friday status still pending</a:t>
            </a:r>
          </a:p>
          <a:p>
            <a:pPr lvl="1"/>
            <a:r>
              <a:rPr lang="en-US" b="1" dirty="0" smtClean="0"/>
              <a:t>Administrative leave granted for Thursday afternoon</a:t>
            </a: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7</a:t>
            </a:fld>
            <a:endParaRPr lang="en-US" altLang="en-US" dirty="0"/>
          </a:p>
        </p:txBody>
      </p:sp>
      <p:sp>
        <p:nvSpPr>
          <p:cNvPr id="7" name="TextBox 6"/>
          <p:cNvSpPr txBox="1"/>
          <p:nvPr/>
        </p:nvSpPr>
        <p:spPr>
          <a:xfrm>
            <a:off x="914400" y="1508184"/>
            <a:ext cx="3810000" cy="830997"/>
          </a:xfrm>
          <a:prstGeom prst="rect">
            <a:avLst/>
          </a:prstGeom>
          <a:noFill/>
        </p:spPr>
        <p:txBody>
          <a:bodyPr wrap="square" rtlCol="0">
            <a:spAutoFit/>
          </a:bodyPr>
          <a:lstStyle/>
          <a:p>
            <a:pPr algn="ctr"/>
            <a:r>
              <a:rPr lang="en-US" sz="2400" dirty="0" smtClean="0">
                <a:latin typeface="+mn-lt"/>
              </a:rPr>
              <a:t>Thursday, September 1</a:t>
            </a:r>
          </a:p>
          <a:p>
            <a:pPr algn="ctr"/>
            <a:r>
              <a:rPr lang="en-US" sz="2400" dirty="0" smtClean="0">
                <a:latin typeface="+mn-lt"/>
              </a:rPr>
              <a:t>at </a:t>
            </a:r>
            <a:r>
              <a:rPr lang="en-US" sz="2400" dirty="0" smtClean="0">
                <a:solidFill>
                  <a:srgbClr val="FF0000"/>
                </a:solidFill>
                <a:latin typeface="+mn-lt"/>
              </a:rPr>
              <a:t>7:00 AM CDT</a:t>
            </a:r>
            <a:endParaRPr lang="en-US" sz="2400" dirty="0">
              <a:solidFill>
                <a:srgbClr val="FF0000"/>
              </a:solidFill>
              <a:latin typeface="+mn-lt"/>
            </a:endParaRP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914400" y="2339181"/>
            <a:ext cx="3810000" cy="30480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914400" y="5562600"/>
            <a:ext cx="3810000" cy="646331"/>
          </a:xfrm>
          <a:prstGeom prst="rect">
            <a:avLst/>
          </a:prstGeom>
          <a:noFill/>
        </p:spPr>
        <p:txBody>
          <a:bodyPr wrap="square" rtlCol="0">
            <a:spAutoFit/>
          </a:bodyPr>
          <a:lstStyle/>
          <a:p>
            <a:pPr algn="ctr"/>
            <a:r>
              <a:rPr lang="en-US" sz="1800" dirty="0" smtClean="0">
                <a:latin typeface="+mn-lt"/>
              </a:rPr>
              <a:t>Projected Landfall: Thursday night or early Friday morning</a:t>
            </a:r>
            <a:endParaRPr lang="en-US" sz="1800" dirty="0">
              <a:latin typeface="+mn-lt"/>
            </a:endParaRPr>
          </a:p>
        </p:txBody>
      </p:sp>
    </p:spTree>
    <p:extLst>
      <p:ext uri="{BB962C8B-B14F-4D97-AF65-F5344CB8AC3E}">
        <p14:creationId xmlns:p14="http://schemas.microsoft.com/office/powerpoint/2010/main" val="420249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Hurricane Hermine – September 2016</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914400" y="2339181"/>
            <a:ext cx="3810000" cy="3048000"/>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p:txBody>
          <a:bodyPr>
            <a:normAutofit lnSpcReduction="10000"/>
          </a:bodyPr>
          <a:lstStyle/>
          <a:p>
            <a:r>
              <a:rPr lang="en-US" dirty="0" smtClean="0"/>
              <a:t>Closing 12:00 PM EDT and all day Friday</a:t>
            </a:r>
          </a:p>
          <a:p>
            <a:pPr lvl="1"/>
            <a:r>
              <a:rPr lang="en-US" dirty="0" smtClean="0"/>
              <a:t>Florida Supreme Court</a:t>
            </a:r>
          </a:p>
          <a:p>
            <a:pPr lvl="1"/>
            <a:r>
              <a:rPr lang="en-US" dirty="0" smtClean="0"/>
              <a:t>First District Court</a:t>
            </a:r>
          </a:p>
          <a:p>
            <a:pPr lvl="1"/>
            <a:r>
              <a:rPr lang="en-US" dirty="0" smtClean="0"/>
              <a:t>Second Circuit Court</a:t>
            </a:r>
          </a:p>
          <a:p>
            <a:r>
              <a:rPr lang="en-US" b="1" dirty="0" smtClean="0"/>
              <a:t>Our decision…</a:t>
            </a:r>
          </a:p>
          <a:p>
            <a:pPr lvl="1"/>
            <a:r>
              <a:rPr lang="en-US" b="1" dirty="0" smtClean="0"/>
              <a:t>Close Friday in addition to Thursday afternoon</a:t>
            </a:r>
          </a:p>
          <a:p>
            <a:pPr lvl="1"/>
            <a:r>
              <a:rPr lang="en-US" b="1" dirty="0" smtClean="0"/>
              <a:t>Administrative </a:t>
            </a:r>
            <a:r>
              <a:rPr lang="en-US" b="1" dirty="0"/>
              <a:t>leave </a:t>
            </a:r>
            <a:r>
              <a:rPr lang="en-US" b="1" dirty="0" smtClean="0"/>
              <a:t>extended to Friday</a:t>
            </a:r>
            <a:endParaRPr lang="en-US" b="1" dirty="0"/>
          </a:p>
        </p:txBody>
      </p:sp>
      <p:sp>
        <p:nvSpPr>
          <p:cNvPr id="5" name="Slide Number Placeholder 4"/>
          <p:cNvSpPr>
            <a:spLocks noGrp="1"/>
          </p:cNvSpPr>
          <p:nvPr>
            <p:ph type="sldNum" sz="quarter" idx="12"/>
          </p:nvPr>
        </p:nvSpPr>
        <p:spPr/>
        <p:txBody>
          <a:bodyPr/>
          <a:lstStyle/>
          <a:p>
            <a:pPr>
              <a:defRPr/>
            </a:pPr>
            <a:fld id="{39CF5B9D-CD64-44B7-B628-19DF553D56E0}" type="slidenum">
              <a:rPr lang="en-US" altLang="en-US" smtClean="0"/>
              <a:pPr>
                <a:defRPr/>
              </a:pPr>
              <a:t>8</a:t>
            </a:fld>
            <a:endParaRPr lang="en-US" altLang="en-US" dirty="0"/>
          </a:p>
        </p:txBody>
      </p:sp>
      <p:sp>
        <p:nvSpPr>
          <p:cNvPr id="7" name="TextBox 6"/>
          <p:cNvSpPr txBox="1"/>
          <p:nvPr/>
        </p:nvSpPr>
        <p:spPr>
          <a:xfrm>
            <a:off x="914400" y="1508184"/>
            <a:ext cx="3810000" cy="830997"/>
          </a:xfrm>
          <a:prstGeom prst="rect">
            <a:avLst/>
          </a:prstGeom>
          <a:noFill/>
        </p:spPr>
        <p:txBody>
          <a:bodyPr wrap="square" rtlCol="0">
            <a:spAutoFit/>
          </a:bodyPr>
          <a:lstStyle/>
          <a:p>
            <a:pPr algn="ctr"/>
            <a:r>
              <a:rPr lang="en-US" sz="2400" dirty="0" smtClean="0">
                <a:latin typeface="+mn-lt"/>
              </a:rPr>
              <a:t>Thursday, September 1</a:t>
            </a:r>
          </a:p>
          <a:p>
            <a:pPr algn="ctr"/>
            <a:r>
              <a:rPr lang="en-US" sz="2400" dirty="0" smtClean="0">
                <a:latin typeface="+mn-lt"/>
              </a:rPr>
              <a:t>at </a:t>
            </a:r>
            <a:r>
              <a:rPr lang="en-US" sz="2400" dirty="0" smtClean="0">
                <a:solidFill>
                  <a:srgbClr val="FF0000"/>
                </a:solidFill>
                <a:latin typeface="+mn-lt"/>
              </a:rPr>
              <a:t>10:00 AM CDT</a:t>
            </a:r>
            <a:endParaRPr lang="en-US" sz="2400" dirty="0">
              <a:solidFill>
                <a:srgbClr val="FF0000"/>
              </a:solidFill>
              <a:latin typeface="+mn-lt"/>
            </a:endParaRPr>
          </a:p>
        </p:txBody>
      </p:sp>
      <p:sp>
        <p:nvSpPr>
          <p:cNvPr id="8" name="TextBox 7"/>
          <p:cNvSpPr txBox="1"/>
          <p:nvPr/>
        </p:nvSpPr>
        <p:spPr>
          <a:xfrm>
            <a:off x="914400" y="5562600"/>
            <a:ext cx="3810000" cy="646331"/>
          </a:xfrm>
          <a:prstGeom prst="rect">
            <a:avLst/>
          </a:prstGeom>
          <a:noFill/>
        </p:spPr>
        <p:txBody>
          <a:bodyPr wrap="square" rtlCol="0">
            <a:spAutoFit/>
          </a:bodyPr>
          <a:lstStyle/>
          <a:p>
            <a:pPr algn="ctr"/>
            <a:r>
              <a:rPr lang="en-US" sz="1800" dirty="0" smtClean="0">
                <a:latin typeface="+mn-lt"/>
              </a:rPr>
              <a:t>Projected Landfall: Thursday night or early Friday morning</a:t>
            </a:r>
            <a:endParaRPr lang="en-US" sz="1800" dirty="0">
              <a:latin typeface="+mn-lt"/>
            </a:endParaRPr>
          </a:p>
        </p:txBody>
      </p:sp>
    </p:spTree>
    <p:extLst>
      <p:ext uri="{BB962C8B-B14F-4D97-AF65-F5344CB8AC3E}">
        <p14:creationId xmlns:p14="http://schemas.microsoft.com/office/powerpoint/2010/main" val="1604536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Hurricane Hermine – September 2016</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9</a:t>
            </a:fld>
            <a:endParaRPr lang="en-US" alt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0666" y="2981880"/>
            <a:ext cx="3700883" cy="2819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69407" y="1286619"/>
            <a:ext cx="3505200" cy="257924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53539" y="3474824"/>
            <a:ext cx="3886200" cy="266852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92807" y="1524458"/>
            <a:ext cx="3276600" cy="2341404"/>
          </a:xfrm>
          <a:prstGeom prst="rect">
            <a:avLst/>
          </a:prstGeom>
        </p:spPr>
      </p:pic>
      <p:sp>
        <p:nvSpPr>
          <p:cNvPr id="10" name="Text Box 5"/>
          <p:cNvSpPr txBox="1">
            <a:spLocks noChangeArrowheads="1"/>
          </p:cNvSpPr>
          <p:nvPr/>
        </p:nvSpPr>
        <p:spPr bwMode="auto">
          <a:xfrm rot="5400000">
            <a:off x="8209521" y="5130819"/>
            <a:ext cx="845103" cy="184666"/>
          </a:xfrm>
          <a:prstGeom prst="rect">
            <a:avLst/>
          </a:prstGeom>
          <a:noFill/>
          <a:ln w="9525" algn="ctr">
            <a:noFill/>
            <a:miter lim="800000"/>
            <a:headEnd/>
            <a:tailEnd/>
          </a:ln>
          <a:effectLst/>
        </p:spPr>
        <p:txBody>
          <a:bodyPr wrap="none">
            <a:spAutoFit/>
          </a:bodyPr>
          <a:lstStyle/>
          <a:p>
            <a:pPr>
              <a:spcBef>
                <a:spcPct val="20000"/>
              </a:spcBef>
              <a:buClr>
                <a:schemeClr val="bg2"/>
              </a:buClr>
              <a:buSzPct val="75000"/>
              <a:buFont typeface="Wingdings" pitchFamily="2" charset="2"/>
              <a:buNone/>
            </a:pPr>
            <a:r>
              <a:rPr lang="en-US" sz="600" b="0" dirty="0" smtClean="0">
                <a:effectLst>
                  <a:outerShdw blurRad="38100" dist="38100" dir="2700000" algn="tl">
                    <a:srgbClr val="000000"/>
                  </a:outerShdw>
                </a:effectLst>
                <a:latin typeface="Garamond" pitchFamily="18" charset="0"/>
              </a:rPr>
              <a:t>Tallahassee Democrat</a:t>
            </a:r>
            <a:endParaRPr lang="en-US" sz="600" b="0" dirty="0">
              <a:effectLst>
                <a:outerShdw blurRad="38100" dist="38100" dir="2700000" algn="tl">
                  <a:srgbClr val="000000"/>
                </a:outerShdw>
              </a:effectLst>
              <a:latin typeface="Garamond" pitchFamily="18" charset="0"/>
            </a:endParaRPr>
          </a:p>
        </p:txBody>
      </p:sp>
    </p:spTree>
    <p:extLst>
      <p:ext uri="{BB962C8B-B14F-4D97-AF65-F5344CB8AC3E}">
        <p14:creationId xmlns:p14="http://schemas.microsoft.com/office/powerpoint/2010/main" val="795123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jac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jacblue</Template>
  <TotalTime>3305</TotalTime>
  <Words>1216</Words>
  <Application>Microsoft Office PowerPoint</Application>
  <PresentationFormat>On-screen Show (4:3)</PresentationFormat>
  <Paragraphs>227</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Garamond</vt:lpstr>
      <vt:lpstr>Tahoma</vt:lpstr>
      <vt:lpstr>Times New Roman</vt:lpstr>
      <vt:lpstr>Wingdings</vt:lpstr>
      <vt:lpstr>jacblue</vt:lpstr>
      <vt:lpstr>Emergency Management for Judicial Related Offices</vt:lpstr>
      <vt:lpstr>Overview</vt:lpstr>
      <vt:lpstr>Historic Hurricane Tracks</vt:lpstr>
      <vt:lpstr>Historic Hurricane Tracks</vt:lpstr>
      <vt:lpstr>Occupant Emergency Plan</vt:lpstr>
      <vt:lpstr>Hurricane Hermine – September 2016</vt:lpstr>
      <vt:lpstr>Hurricane Hermine – September 2016</vt:lpstr>
      <vt:lpstr>Hurricane Hermine – September 2016</vt:lpstr>
      <vt:lpstr>Hurricane Hermine – September 2016</vt:lpstr>
      <vt:lpstr>Continuity of Operations Plan (COOP)</vt:lpstr>
      <vt:lpstr>Hurricane Ivan – September 2004</vt:lpstr>
      <vt:lpstr>Hurricane Ivan – September 2004</vt:lpstr>
      <vt:lpstr>Courthouse Damage</vt:lpstr>
      <vt:lpstr>Courthouse Damage</vt:lpstr>
      <vt:lpstr>Alternate Facility</vt:lpstr>
      <vt:lpstr>Mission Essential Functions at the Alternate Facility</vt:lpstr>
      <vt:lpstr>Courtrooms at the Alternate Facility</vt:lpstr>
      <vt:lpstr>Hallways at the Alternate Facility</vt:lpstr>
      <vt:lpstr>Courtrooms at the Alternate Facility</vt:lpstr>
      <vt:lpstr>Courtrooms at the Alternate Facility</vt:lpstr>
      <vt:lpstr>Long-Term Alternate Facilities</vt:lpstr>
      <vt:lpstr>Seven Key Elements of Court Emergency Planning</vt:lpstr>
      <vt:lpstr>Esc for More Detail…</vt:lpstr>
      <vt:lpstr>Policy Consideration</vt:lpstr>
      <vt:lpstr>Your Input and Questions</vt:lpstr>
    </vt:vector>
  </TitlesOfParts>
  <Company>JAC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michelle.dolce</dc:creator>
  <cp:lastModifiedBy>Greg Cowan</cp:lastModifiedBy>
  <cp:revision>344</cp:revision>
  <dcterms:created xsi:type="dcterms:W3CDTF">2015-04-09T15:55:58Z</dcterms:created>
  <dcterms:modified xsi:type="dcterms:W3CDTF">2017-11-30T14:11:44Z</dcterms:modified>
</cp:coreProperties>
</file>